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10" autoAdjust="0"/>
    <p:restoredTop sz="94660"/>
  </p:normalViewPr>
  <p:slideViewPr>
    <p:cSldViewPr snapToGrid="0">
      <p:cViewPr>
        <p:scale>
          <a:sx n="150" d="100"/>
          <a:sy n="150" d="100"/>
        </p:scale>
        <p:origin x="1176"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121406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38547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418282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37791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30461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27720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214389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220569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45883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229932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CA878B7B-C721-461E-ADEA-77CFB590245E}" type="datetimeFigureOut">
              <a:rPr lang="ko-KR" altLang="en-US" smtClean="0"/>
              <a:t>2021-11-24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67683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78B7B-C721-461E-ADEA-77CFB590245E}" type="datetimeFigureOut">
              <a:rPr lang="ko-KR" altLang="en-US" smtClean="0"/>
              <a:t>2021-11-24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E4335-A894-46F2-9A34-3D382B70A505}" type="slidenum">
              <a:rPr lang="ko-KR" altLang="en-US" smtClean="0"/>
              <a:t>‹#›</a:t>
            </a:fld>
            <a:endParaRPr lang="ko-KR" altLang="en-US"/>
          </a:p>
        </p:txBody>
      </p:sp>
    </p:spTree>
    <p:extLst>
      <p:ext uri="{BB962C8B-B14F-4D97-AF65-F5344CB8AC3E}">
        <p14:creationId xmlns:p14="http://schemas.microsoft.com/office/powerpoint/2010/main" val="162194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ko-KR" altLang="en-US" dirty="0" smtClean="0"/>
              <a:t>네트워크프로그래밍 실습</a:t>
            </a:r>
            <a:r>
              <a:rPr lang="en-US" altLang="ko-KR" dirty="0" smtClean="0"/>
              <a:t>05</a:t>
            </a:r>
            <a:br>
              <a:rPr lang="en-US" altLang="ko-KR" dirty="0" smtClean="0"/>
            </a:br>
            <a:endParaRPr lang="ko-KR" altLang="en-US" dirty="0"/>
          </a:p>
        </p:txBody>
      </p:sp>
      <p:sp>
        <p:nvSpPr>
          <p:cNvPr id="3" name="부제목 2"/>
          <p:cNvSpPr>
            <a:spLocks noGrp="1"/>
          </p:cNvSpPr>
          <p:nvPr>
            <p:ph type="subTitle" idx="1"/>
          </p:nvPr>
        </p:nvSpPr>
        <p:spPr/>
        <p:txBody>
          <a:bodyPr/>
          <a:lstStyle/>
          <a:p>
            <a:r>
              <a:rPr lang="ko-KR" altLang="en-US" dirty="0" smtClean="0"/>
              <a:t>휴먼지능정보공학과 </a:t>
            </a:r>
            <a:r>
              <a:rPr lang="en-US" altLang="ko-KR" dirty="0" smtClean="0"/>
              <a:t>201810771 </a:t>
            </a:r>
            <a:r>
              <a:rPr lang="ko-KR" altLang="en-US" dirty="0" smtClean="0"/>
              <a:t>박태정</a:t>
            </a:r>
            <a:endParaRPr lang="ko-KR" altLang="en-US" dirty="0"/>
          </a:p>
        </p:txBody>
      </p:sp>
    </p:spTree>
    <p:extLst>
      <p:ext uri="{BB962C8B-B14F-4D97-AF65-F5344CB8AC3E}">
        <p14:creationId xmlns:p14="http://schemas.microsoft.com/office/powerpoint/2010/main" val="305245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ko-KR" altLang="en-US" sz="2400" b="1" dirty="0"/>
              <a:t>★</a:t>
            </a:r>
            <a:r>
              <a:rPr lang="en-US" altLang="ko-KR" sz="2400" b="1" dirty="0"/>
              <a:t> Questions </a:t>
            </a:r>
            <a:r>
              <a:rPr lang="en-US" altLang="ko-KR" sz="2400" b="1" dirty="0" smtClean="0"/>
              <a:t>3</a:t>
            </a:r>
            <a:br>
              <a:rPr lang="en-US" altLang="ko-KR" sz="2400" b="1" dirty="0" smtClean="0"/>
            </a:br>
            <a:r>
              <a:rPr lang="en-US" altLang="ko-KR" sz="2400" dirty="0"/>
              <a:t>Consider the TCP segment containing the HTTP POST as the first segment in the TCP connection. </a:t>
            </a:r>
            <a:endParaRPr lang="ko-KR" altLang="en-US" sz="2400" dirty="0"/>
          </a:p>
        </p:txBody>
      </p:sp>
      <p:sp>
        <p:nvSpPr>
          <p:cNvPr id="3" name="텍스트 개체 틀 2"/>
          <p:cNvSpPr>
            <a:spLocks noGrp="1"/>
          </p:cNvSpPr>
          <p:nvPr>
            <p:ph type="body" idx="1"/>
          </p:nvPr>
        </p:nvSpPr>
        <p:spPr>
          <a:xfrm>
            <a:off x="839788" y="1591871"/>
            <a:ext cx="5157787" cy="676275"/>
          </a:xfrm>
        </p:spPr>
        <p:txBody>
          <a:bodyPr>
            <a:normAutofit fontScale="70000" lnSpcReduction="20000"/>
          </a:bodyPr>
          <a:lstStyle/>
          <a:p>
            <a:r>
              <a:rPr lang="en-US" altLang="ko-KR" dirty="0" smtClean="0"/>
              <a:t>1. What </a:t>
            </a:r>
            <a:r>
              <a:rPr lang="en-US" altLang="ko-KR" dirty="0"/>
              <a:t>are the sequence numbers of the first six segments in the TCP connection (including the segment containing the HTTP POST)?  </a:t>
            </a:r>
          </a:p>
        </p:txBody>
      </p:sp>
      <p:sp>
        <p:nvSpPr>
          <p:cNvPr id="5" name="텍스트 개체 틀 4"/>
          <p:cNvSpPr>
            <a:spLocks noGrp="1"/>
          </p:cNvSpPr>
          <p:nvPr>
            <p:ph type="body" sz="quarter" idx="3"/>
          </p:nvPr>
        </p:nvSpPr>
        <p:spPr>
          <a:xfrm>
            <a:off x="5997575" y="1591871"/>
            <a:ext cx="5183188" cy="673882"/>
          </a:xfrm>
        </p:spPr>
        <p:txBody>
          <a:bodyPr>
            <a:normAutofit/>
          </a:bodyPr>
          <a:lstStyle/>
          <a:p>
            <a:r>
              <a:rPr lang="ko-KR" altLang="en-US" sz="1600" b="0" dirty="0" smtClean="0"/>
              <a:t>답</a:t>
            </a:r>
            <a:r>
              <a:rPr lang="en-US" altLang="ko-KR" sz="1600" b="0" dirty="0" smtClean="0"/>
              <a:t>: 1,732,13872,15332,29932,35772</a:t>
            </a:r>
            <a:endParaRPr lang="ko-KR" altLang="en-US" sz="1600" b="0" dirty="0"/>
          </a:p>
        </p:txBody>
      </p:sp>
      <p:pic>
        <p:nvPicPr>
          <p:cNvPr id="11" name="내용 개체 틀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713513"/>
            <a:ext cx="10515600" cy="3722914"/>
          </a:xfrm>
        </p:spPr>
      </p:pic>
    </p:spTree>
    <p:extLst>
      <p:ext uri="{BB962C8B-B14F-4D97-AF65-F5344CB8AC3E}">
        <p14:creationId xmlns:p14="http://schemas.microsoft.com/office/powerpoint/2010/main" val="5599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2.At </a:t>
            </a:r>
            <a:r>
              <a:rPr lang="en-US" altLang="ko-KR" sz="2800" dirty="0"/>
              <a:t>what time was each segment sent?  When was the ACK for each segment received?</a:t>
            </a:r>
            <a:endParaRPr lang="ko-KR" altLang="en-US" sz="2800" dirty="0"/>
          </a:p>
        </p:txBody>
      </p:sp>
      <p:sp>
        <p:nvSpPr>
          <p:cNvPr id="3" name="텍스트 개체 틀 2"/>
          <p:cNvSpPr>
            <a:spLocks noGrp="1"/>
          </p:cNvSpPr>
          <p:nvPr>
            <p:ph type="body" idx="1"/>
          </p:nvPr>
        </p:nvSpPr>
        <p:spPr>
          <a:xfrm>
            <a:off x="839788" y="1472540"/>
            <a:ext cx="10515600" cy="842529"/>
          </a:xfrm>
        </p:spPr>
        <p:txBody>
          <a:bodyPr>
            <a:normAutofit/>
          </a:bodyPr>
          <a:lstStyle/>
          <a:p>
            <a:r>
              <a:rPr lang="ko-KR" altLang="en-US" sz="1800" b="0" dirty="0" smtClean="0"/>
              <a:t>답</a:t>
            </a:r>
            <a:r>
              <a:rPr lang="en-US" altLang="ko-KR" sz="1800" b="0" dirty="0" smtClean="0"/>
              <a:t>. </a:t>
            </a:r>
            <a:r>
              <a:rPr lang="ko-KR" altLang="en-US" sz="1800" b="0" dirty="0" smtClean="0"/>
              <a:t>각 세그먼트는 </a:t>
            </a:r>
            <a:r>
              <a:rPr lang="en-US" altLang="ko-KR" sz="1800" b="0" dirty="0" smtClean="0"/>
              <a:t>16.059576,16.260943,16.261580</a:t>
            </a:r>
            <a:r>
              <a:rPr lang="ko-KR" altLang="en-US" sz="1800" b="0" dirty="0" smtClean="0"/>
              <a:t> 에 보내졌습니다</a:t>
            </a:r>
            <a:r>
              <a:rPr lang="en-US" altLang="ko-KR" sz="1800" b="0" dirty="0" smtClean="0"/>
              <a:t>.</a:t>
            </a:r>
            <a:r>
              <a:rPr lang="ko-KR" altLang="en-US" sz="1800" b="0" dirty="0" smtClean="0"/>
              <a:t> 각 세그먼트에 대한 </a:t>
            </a:r>
            <a:r>
              <a:rPr lang="en-US" altLang="ko-KR" sz="1800" b="0" dirty="0" smtClean="0"/>
              <a:t>ACK</a:t>
            </a:r>
            <a:r>
              <a:rPr lang="ko-KR" altLang="en-US" sz="1800" b="0" dirty="0" smtClean="0"/>
              <a:t>의 수신 시간은 </a:t>
            </a:r>
            <a:r>
              <a:rPr lang="en-US" altLang="ko-KR" sz="1800" b="0" dirty="0" smtClean="0"/>
              <a:t>16.059673,16.261153,16.261841</a:t>
            </a:r>
            <a:r>
              <a:rPr lang="ko-KR" altLang="en-US" sz="1800" b="0" dirty="0" smtClean="0"/>
              <a:t>입니다</a:t>
            </a:r>
            <a:r>
              <a:rPr lang="en-US" altLang="ko-KR" sz="1800" b="0" dirty="0" smtClean="0"/>
              <a:t>.</a:t>
            </a:r>
            <a:endParaRPr lang="ko-KR" altLang="en-US" sz="1800" b="0" dirty="0"/>
          </a:p>
        </p:txBody>
      </p:sp>
      <p:pic>
        <p:nvPicPr>
          <p:cNvPr id="10" name="내용 개체 틀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434442"/>
            <a:ext cx="10515600" cy="3829791"/>
          </a:xfrm>
        </p:spPr>
      </p:pic>
    </p:spTree>
    <p:extLst>
      <p:ext uri="{BB962C8B-B14F-4D97-AF65-F5344CB8AC3E}">
        <p14:creationId xmlns:p14="http://schemas.microsoft.com/office/powerpoint/2010/main" val="1235858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000" dirty="0" smtClean="0"/>
              <a:t>3.</a:t>
            </a:r>
            <a:r>
              <a:rPr lang="en-US" altLang="ko-KR" sz="2000" dirty="0"/>
              <a:t> Given the difference between when each TCP segment was sent, and when its acknowledgement was received, what is the RTT value for each of the six segments?  </a:t>
            </a:r>
            <a:br>
              <a:rPr lang="en-US" altLang="ko-KR" sz="2000" dirty="0"/>
            </a:br>
            <a:endParaRPr lang="ko-KR" altLang="en-US" sz="2000" dirty="0"/>
          </a:p>
        </p:txBody>
      </p:sp>
      <p:sp>
        <p:nvSpPr>
          <p:cNvPr id="3" name="텍스트 개체 틀 2"/>
          <p:cNvSpPr>
            <a:spLocks noGrp="1"/>
          </p:cNvSpPr>
          <p:nvPr>
            <p:ph type="body" idx="1"/>
          </p:nvPr>
        </p:nvSpPr>
        <p:spPr>
          <a:xfrm>
            <a:off x="839788" y="1563606"/>
            <a:ext cx="10515600" cy="492207"/>
          </a:xfrm>
        </p:spPr>
        <p:txBody>
          <a:bodyPr>
            <a:normAutofit/>
          </a:bodyPr>
          <a:lstStyle/>
          <a:p>
            <a:r>
              <a:rPr lang="ko-KR" altLang="en-US" sz="2000" b="0" dirty="0" smtClean="0"/>
              <a:t>답</a:t>
            </a:r>
            <a:r>
              <a:rPr lang="en-US" altLang="ko-KR" sz="2000" b="0" dirty="0" smtClean="0"/>
              <a:t>. </a:t>
            </a:r>
            <a:r>
              <a:rPr lang="ko-KR" altLang="en-US" sz="2000" b="0" dirty="0" smtClean="0"/>
              <a:t>각 </a:t>
            </a:r>
            <a:r>
              <a:rPr lang="en-US" altLang="ko-KR" sz="2000" b="0" dirty="0" smtClean="0"/>
              <a:t>segment</a:t>
            </a:r>
            <a:r>
              <a:rPr lang="ko-KR" altLang="en-US" sz="2000" b="0" dirty="0" smtClean="0"/>
              <a:t>의 </a:t>
            </a:r>
            <a:r>
              <a:rPr lang="en-US" altLang="ko-KR" sz="2000" b="0" dirty="0" smtClean="0"/>
              <a:t>y</a:t>
            </a:r>
            <a:r>
              <a:rPr lang="ko-KR" altLang="en-US" sz="2000" b="0" dirty="0" err="1" smtClean="0"/>
              <a:t>좌표값입니다</a:t>
            </a:r>
            <a:r>
              <a:rPr lang="en-US" altLang="ko-KR" sz="2000" b="0" dirty="0" smtClean="0"/>
              <a:t>. </a:t>
            </a:r>
            <a:r>
              <a:rPr lang="ko-KR" altLang="en-US" sz="2000" b="0" dirty="0" smtClean="0"/>
              <a:t>다음 </a:t>
            </a:r>
            <a:r>
              <a:rPr lang="ko-KR" altLang="en-US" sz="2000" b="0" dirty="0" smtClean="0"/>
              <a:t>그림과 같습니다</a:t>
            </a:r>
            <a:r>
              <a:rPr lang="en-US" altLang="ko-KR" sz="2000" b="0" dirty="0" smtClean="0"/>
              <a:t>.</a:t>
            </a:r>
            <a:endParaRPr lang="ko-KR" altLang="en-US" sz="2000" b="0" dirty="0"/>
          </a:p>
        </p:txBody>
      </p:sp>
      <p:pic>
        <p:nvPicPr>
          <p:cNvPr id="10" name="내용 개체 틀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208811"/>
            <a:ext cx="10515600" cy="4316680"/>
          </a:xfrm>
        </p:spPr>
      </p:pic>
      <p:sp>
        <p:nvSpPr>
          <p:cNvPr id="11" name="타원 10"/>
          <p:cNvSpPr/>
          <p:nvPr/>
        </p:nvSpPr>
        <p:spPr>
          <a:xfrm>
            <a:off x="6667995" y="4607626"/>
            <a:ext cx="308759" cy="469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7764483" y="4019796"/>
            <a:ext cx="364177" cy="9381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59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9788" y="178131"/>
            <a:ext cx="10515600" cy="1512558"/>
          </a:xfrm>
        </p:spPr>
        <p:txBody>
          <a:bodyPr>
            <a:normAutofit/>
          </a:bodyPr>
          <a:lstStyle/>
          <a:p>
            <a:r>
              <a:rPr lang="ko-KR" altLang="en-US" sz="4000" dirty="0"/>
              <a:t>★</a:t>
            </a:r>
            <a:r>
              <a:rPr lang="en-US" altLang="ko-KR" sz="4000" dirty="0"/>
              <a:t> Questions </a:t>
            </a:r>
            <a:r>
              <a:rPr lang="en-US" altLang="ko-KR" sz="4000" dirty="0" smtClean="0"/>
              <a:t>4</a:t>
            </a:r>
            <a:br>
              <a:rPr lang="en-US" altLang="ko-KR" sz="4000" dirty="0" smtClean="0"/>
            </a:br>
            <a:r>
              <a:rPr lang="en-US" altLang="ko-KR" sz="2700" dirty="0" smtClean="0"/>
              <a:t>1. What </a:t>
            </a:r>
            <a:r>
              <a:rPr lang="en-US" altLang="ko-KR" sz="2700" dirty="0"/>
              <a:t>is the length of each of the first six TCP segments? </a:t>
            </a:r>
            <a:endParaRPr lang="ko-KR" altLang="en-US" sz="4000" dirty="0"/>
          </a:p>
        </p:txBody>
      </p:sp>
      <p:sp>
        <p:nvSpPr>
          <p:cNvPr id="3" name="텍스트 개체 틀 2"/>
          <p:cNvSpPr>
            <a:spLocks noGrp="1"/>
          </p:cNvSpPr>
          <p:nvPr>
            <p:ph type="body" idx="1"/>
          </p:nvPr>
        </p:nvSpPr>
        <p:spPr>
          <a:xfrm>
            <a:off x="839788" y="1603168"/>
            <a:ext cx="10515600" cy="420956"/>
          </a:xfrm>
        </p:spPr>
        <p:txBody>
          <a:bodyPr>
            <a:normAutofit/>
          </a:bodyPr>
          <a:lstStyle/>
          <a:p>
            <a:r>
              <a:rPr lang="ko-KR" altLang="en-US" sz="1800" b="0" dirty="0" smtClean="0"/>
              <a:t>    답</a:t>
            </a:r>
            <a:r>
              <a:rPr lang="en-US" altLang="ko-KR" sz="1800" b="0" dirty="0" smtClean="0"/>
              <a:t>. 731,13140,1460,14600,5840,5840</a:t>
            </a:r>
            <a:r>
              <a:rPr lang="ko-KR" altLang="en-US" sz="1800" b="0" dirty="0" smtClean="0"/>
              <a:t>입니다</a:t>
            </a:r>
            <a:r>
              <a:rPr lang="en-US" altLang="ko-KR" sz="1800" b="0" dirty="0" smtClean="0"/>
              <a:t>.</a:t>
            </a:r>
            <a:endParaRPr lang="ko-KR" altLang="en-US" sz="1800" b="0"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214749"/>
            <a:ext cx="10515600" cy="4120738"/>
          </a:xfrm>
        </p:spPr>
      </p:pic>
      <p:sp>
        <p:nvSpPr>
          <p:cNvPr id="4" name="타원 3"/>
          <p:cNvSpPr/>
          <p:nvPr/>
        </p:nvSpPr>
        <p:spPr>
          <a:xfrm>
            <a:off x="982980" y="4632960"/>
            <a:ext cx="784860" cy="175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8170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000" dirty="0" smtClean="0"/>
              <a:t>2. What </a:t>
            </a:r>
            <a:r>
              <a:rPr lang="en-US" altLang="ko-KR" sz="2000" dirty="0"/>
              <a:t>is the minimum amount of available buffer space advertised at the received for the entire trace?  Does the lack of receiver buffer space ever throttle(</a:t>
            </a:r>
            <a:r>
              <a:rPr lang="ko-KR" altLang="en-US" sz="2000" dirty="0"/>
              <a:t>차단 혹은 전송 </a:t>
            </a:r>
            <a:r>
              <a:rPr lang="en-US" altLang="ko-KR" sz="2000" dirty="0"/>
              <a:t>rate </a:t>
            </a:r>
            <a:r>
              <a:rPr lang="ko-KR" altLang="en-US" sz="2000" dirty="0"/>
              <a:t>감소</a:t>
            </a:r>
            <a:r>
              <a:rPr lang="en-US" altLang="ko-KR" sz="2000" dirty="0"/>
              <a:t>) the sender? </a:t>
            </a:r>
            <a:br>
              <a:rPr lang="en-US" altLang="ko-KR" sz="2000" dirty="0"/>
            </a:br>
            <a:endParaRPr lang="ko-KR" altLang="en-US" sz="2000" dirty="0"/>
          </a:p>
        </p:txBody>
      </p:sp>
      <p:sp>
        <p:nvSpPr>
          <p:cNvPr id="3" name="텍스트 개체 틀 2"/>
          <p:cNvSpPr>
            <a:spLocks noGrp="1"/>
          </p:cNvSpPr>
          <p:nvPr>
            <p:ph type="body" idx="1"/>
          </p:nvPr>
        </p:nvSpPr>
        <p:spPr/>
        <p:txBody>
          <a:bodyPr/>
          <a:lstStyle/>
          <a:p>
            <a:r>
              <a:rPr lang="ko-KR" altLang="en-US" dirty="0" smtClean="0"/>
              <a:t>●수신된 </a:t>
            </a:r>
            <a:r>
              <a:rPr lang="ko-KR" altLang="en-US" dirty="0" err="1" smtClean="0"/>
              <a:t>사용가능한</a:t>
            </a:r>
            <a:r>
              <a:rPr lang="ko-KR" altLang="en-US" dirty="0" smtClean="0"/>
              <a:t> </a:t>
            </a:r>
            <a:r>
              <a:rPr lang="ko-KR" altLang="en-US" dirty="0" err="1" smtClean="0"/>
              <a:t>버퍼공간의</a:t>
            </a:r>
            <a:r>
              <a:rPr lang="ko-KR" altLang="en-US" dirty="0" smtClean="0"/>
              <a:t> 최소값은 </a:t>
            </a:r>
            <a:r>
              <a:rPr lang="en-US" altLang="ko-KR" dirty="0" smtClean="0"/>
              <a:t>29200</a:t>
            </a:r>
            <a:r>
              <a:rPr lang="ko-KR" altLang="en-US" dirty="0" smtClean="0"/>
              <a:t>바이트입니다</a:t>
            </a:r>
            <a:r>
              <a:rPr lang="en-US" altLang="ko-KR" dirty="0" smtClean="0"/>
              <a:t>.</a:t>
            </a:r>
            <a:endParaRPr lang="ko-KR" altLang="en-US"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10515600" cy="3474371"/>
          </a:xfrm>
        </p:spPr>
      </p:pic>
      <p:sp>
        <p:nvSpPr>
          <p:cNvPr id="5" name="텍스트 개체 틀 4"/>
          <p:cNvSpPr>
            <a:spLocks noGrp="1"/>
          </p:cNvSpPr>
          <p:nvPr>
            <p:ph type="body" sz="quarter" idx="3"/>
          </p:nvPr>
        </p:nvSpPr>
        <p:spPr/>
        <p:txBody>
          <a:bodyPr>
            <a:normAutofit fontScale="92500"/>
          </a:bodyPr>
          <a:lstStyle/>
          <a:p>
            <a:r>
              <a:rPr lang="ko-KR" altLang="en-US" dirty="0" smtClean="0"/>
              <a:t>●수신자 </a:t>
            </a:r>
            <a:r>
              <a:rPr lang="ko-KR" altLang="en-US" dirty="0" err="1" smtClean="0"/>
              <a:t>버퍼공간이</a:t>
            </a:r>
            <a:r>
              <a:rPr lang="ko-KR" altLang="en-US" dirty="0" smtClean="0"/>
              <a:t> 부족하여 </a:t>
            </a:r>
            <a:r>
              <a:rPr lang="en-US" altLang="ko-KR" dirty="0" smtClean="0"/>
              <a:t>window </a:t>
            </a:r>
            <a:r>
              <a:rPr lang="ko-KR" altLang="en-US" dirty="0" smtClean="0"/>
              <a:t>필드가 </a:t>
            </a:r>
            <a:r>
              <a:rPr lang="en-US" altLang="ko-KR" dirty="0" smtClean="0"/>
              <a:t>0</a:t>
            </a:r>
            <a:r>
              <a:rPr lang="ko-KR" altLang="en-US" dirty="0" smtClean="0"/>
              <a:t>인 부분은 없었습니다</a:t>
            </a:r>
            <a:r>
              <a:rPr lang="en-US" altLang="ko-KR" dirty="0" smtClean="0"/>
              <a:t>.</a:t>
            </a:r>
            <a:endParaRPr lang="ko-KR" altLang="en-US" dirty="0"/>
          </a:p>
        </p:txBody>
      </p:sp>
      <p:sp>
        <p:nvSpPr>
          <p:cNvPr id="8" name="타원 7"/>
          <p:cNvSpPr/>
          <p:nvPr/>
        </p:nvSpPr>
        <p:spPr>
          <a:xfrm>
            <a:off x="4441667" y="3277490"/>
            <a:ext cx="522515" cy="2196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818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400" dirty="0" smtClean="0"/>
              <a:t>3.Are </a:t>
            </a:r>
            <a:r>
              <a:rPr lang="en-US" altLang="ko-KR" sz="2400" dirty="0"/>
              <a:t>there any retransmitted segments in the trace file? What did you check for (in the trace) in order to answer this question? </a:t>
            </a:r>
            <a:br>
              <a:rPr lang="en-US" altLang="ko-KR" sz="2400" dirty="0"/>
            </a:br>
            <a:endParaRPr lang="ko-KR" altLang="en-US" sz="2400" dirty="0"/>
          </a:p>
        </p:txBody>
      </p:sp>
      <p:sp>
        <p:nvSpPr>
          <p:cNvPr id="3" name="텍스트 개체 틀 2"/>
          <p:cNvSpPr>
            <a:spLocks noGrp="1"/>
          </p:cNvSpPr>
          <p:nvPr>
            <p:ph type="body" idx="1"/>
          </p:nvPr>
        </p:nvSpPr>
        <p:spPr>
          <a:xfrm>
            <a:off x="839788" y="1543792"/>
            <a:ext cx="5157787" cy="1104405"/>
          </a:xfrm>
        </p:spPr>
        <p:txBody>
          <a:bodyPr>
            <a:normAutofit/>
          </a:bodyPr>
          <a:lstStyle/>
          <a:p>
            <a:r>
              <a:rPr lang="ko-KR" altLang="en-US" dirty="0" smtClean="0"/>
              <a:t>●</a:t>
            </a:r>
            <a:r>
              <a:rPr lang="ko-KR" altLang="en-US" b="0" dirty="0" smtClean="0"/>
              <a:t>제가 </a:t>
            </a:r>
            <a:r>
              <a:rPr lang="ko-KR" altLang="en-US" b="0" dirty="0" err="1" smtClean="0"/>
              <a:t>두번</a:t>
            </a:r>
            <a:r>
              <a:rPr lang="ko-KR" altLang="en-US" b="0" dirty="0" smtClean="0"/>
              <a:t> 정도 돌렸는데 두번째에선 재전송된 추적 파일이 없었는데 첫번째 시도에선 발견되었습니다</a:t>
            </a:r>
            <a:r>
              <a:rPr lang="en-US" altLang="ko-KR" b="0" dirty="0" smtClean="0"/>
              <a:t>.</a:t>
            </a:r>
            <a:endParaRPr lang="ko-KR" altLang="en-US" b="0" dirty="0"/>
          </a:p>
        </p:txBody>
      </p:sp>
      <p:sp>
        <p:nvSpPr>
          <p:cNvPr id="5" name="텍스트 개체 틀 4"/>
          <p:cNvSpPr>
            <a:spLocks noGrp="1"/>
          </p:cNvSpPr>
          <p:nvPr>
            <p:ph type="body" sz="quarter" idx="3"/>
          </p:nvPr>
        </p:nvSpPr>
        <p:spPr>
          <a:xfrm>
            <a:off x="6172200" y="1543792"/>
            <a:ext cx="5183188" cy="736847"/>
          </a:xfrm>
        </p:spPr>
        <p:txBody>
          <a:bodyPr>
            <a:normAutofit/>
          </a:bodyPr>
          <a:lstStyle/>
          <a:p>
            <a:r>
              <a:rPr lang="ko-KR" altLang="en-US" dirty="0" smtClean="0"/>
              <a:t>●</a:t>
            </a:r>
            <a:r>
              <a:rPr lang="ko-KR" altLang="en-US" sz="2100" b="0" dirty="0" err="1" smtClean="0"/>
              <a:t>재전송됬는지</a:t>
            </a:r>
            <a:r>
              <a:rPr lang="ko-KR" altLang="en-US" sz="2100" b="0" dirty="0" smtClean="0"/>
              <a:t> 체크하는 방법으로 </a:t>
            </a:r>
            <a:r>
              <a:rPr lang="en-US" altLang="ko-KR" sz="2100" b="0" dirty="0" smtClean="0"/>
              <a:t>Dup </a:t>
            </a:r>
            <a:r>
              <a:rPr lang="en-US" altLang="ko-KR" sz="2100" b="0" dirty="0" err="1" smtClean="0"/>
              <a:t>ack</a:t>
            </a:r>
            <a:r>
              <a:rPr lang="ko-KR" altLang="en-US" sz="2100" b="0" dirty="0" smtClean="0"/>
              <a:t>가 </a:t>
            </a:r>
            <a:r>
              <a:rPr lang="ko-KR" altLang="en-US" sz="2100" b="0" dirty="0" smtClean="0"/>
              <a:t>있는지 확인했습니다</a:t>
            </a:r>
            <a:r>
              <a:rPr lang="en-US" altLang="ko-KR" sz="2100" b="0" dirty="0" smtClean="0"/>
              <a:t>.</a:t>
            </a:r>
            <a:endParaRPr lang="ko-KR" altLang="en-US" sz="2100" b="0" dirty="0"/>
          </a:p>
        </p:txBody>
      </p:sp>
      <p:pic>
        <p:nvPicPr>
          <p:cNvPr id="9" name="내용 개체 틀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5157787" cy="2901255"/>
          </a:xfrm>
        </p:spPr>
      </p:pic>
      <p:pic>
        <p:nvPicPr>
          <p:cNvPr id="12" name="내용 개체 틀 11"/>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889597"/>
            <a:ext cx="5183188" cy="2915543"/>
          </a:xfrm>
        </p:spPr>
      </p:pic>
    </p:spTree>
    <p:extLst>
      <p:ext uri="{BB962C8B-B14F-4D97-AF65-F5344CB8AC3E}">
        <p14:creationId xmlns:p14="http://schemas.microsoft.com/office/powerpoint/2010/main" val="1648635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1600" dirty="0" smtClean="0"/>
              <a:t>4. How </a:t>
            </a:r>
            <a:r>
              <a:rPr lang="en-US" altLang="ko-KR" sz="1600" dirty="0"/>
              <a:t>much data does the receiver typically acknowledge in an ACK?  Can you identify cases where the receiver is </a:t>
            </a:r>
            <a:r>
              <a:rPr lang="en-US" altLang="ko-KR" sz="1600" dirty="0" err="1"/>
              <a:t>ACKing</a:t>
            </a:r>
            <a:r>
              <a:rPr lang="en-US" altLang="ko-KR" sz="1600" dirty="0"/>
              <a:t> every other received segment (see the table on next page). </a:t>
            </a:r>
            <a:br>
              <a:rPr lang="en-US" altLang="ko-KR" sz="1600" dirty="0"/>
            </a:br>
            <a:endParaRPr lang="ko-KR" altLang="en-US" sz="1600" dirty="0"/>
          </a:p>
        </p:txBody>
      </p:sp>
      <p:sp>
        <p:nvSpPr>
          <p:cNvPr id="3" name="텍스트 개체 틀 2"/>
          <p:cNvSpPr>
            <a:spLocks noGrp="1"/>
          </p:cNvSpPr>
          <p:nvPr>
            <p:ph type="body" idx="1"/>
          </p:nvPr>
        </p:nvSpPr>
        <p:spPr>
          <a:xfrm>
            <a:off x="839788" y="1610738"/>
            <a:ext cx="5157787" cy="844550"/>
          </a:xfrm>
        </p:spPr>
        <p:txBody>
          <a:bodyPr>
            <a:normAutofit/>
          </a:bodyPr>
          <a:lstStyle/>
          <a:p>
            <a:r>
              <a:rPr lang="ko-KR" altLang="en-US" dirty="0" smtClean="0"/>
              <a:t>●</a:t>
            </a:r>
            <a:r>
              <a:rPr lang="en-US" altLang="ko-KR" sz="1400" b="0" dirty="0"/>
              <a:t>2</a:t>
            </a:r>
            <a:r>
              <a:rPr lang="ko-KR" altLang="en-US" sz="1400" b="0" dirty="0"/>
              <a:t>개의 연속된 </a:t>
            </a:r>
            <a:r>
              <a:rPr lang="en-US" altLang="ko-KR" sz="1400" b="0" dirty="0"/>
              <a:t>ACK</a:t>
            </a:r>
            <a:r>
              <a:rPr lang="ko-KR" altLang="en-US" sz="1400" b="0" dirty="0"/>
              <a:t>에서 </a:t>
            </a:r>
            <a:r>
              <a:rPr lang="en-US" altLang="ko-KR" sz="1400" b="0" dirty="0"/>
              <a:t>acknowledged sequence number</a:t>
            </a:r>
            <a:r>
              <a:rPr lang="ko-KR" altLang="en-US" sz="1400" b="0" dirty="0"/>
              <a:t>간의 차이가</a:t>
            </a:r>
            <a:r>
              <a:rPr lang="en-US" altLang="ko-KR" sz="1400" b="0" dirty="0"/>
              <a:t> </a:t>
            </a:r>
            <a:r>
              <a:rPr lang="ko-KR" altLang="en-US" sz="1400" b="0" dirty="0"/>
              <a:t>두 </a:t>
            </a:r>
            <a:r>
              <a:rPr lang="en-US" altLang="ko-KR" sz="1400" b="0" dirty="0"/>
              <a:t>ACK</a:t>
            </a:r>
            <a:r>
              <a:rPr lang="ko-KR" altLang="en-US" sz="1400" b="0" dirty="0"/>
              <a:t>간에 수신한 데이터를 나타내기때문에</a:t>
            </a:r>
            <a:r>
              <a:rPr lang="en-US" altLang="ko-KR" sz="1400" b="0" dirty="0"/>
              <a:t> </a:t>
            </a:r>
            <a:r>
              <a:rPr lang="ko-KR" altLang="en-US" sz="1400" b="0" dirty="0" smtClean="0"/>
              <a:t>리시버는 </a:t>
            </a:r>
            <a:r>
              <a:rPr lang="en-US" altLang="ko-KR" sz="1400" b="0" dirty="0" err="1" smtClean="0"/>
              <a:t>ack</a:t>
            </a:r>
            <a:r>
              <a:rPr lang="ko-KR" altLang="en-US" sz="1400" b="0" dirty="0" smtClean="0"/>
              <a:t>에서</a:t>
            </a:r>
            <a:r>
              <a:rPr lang="en-US" altLang="ko-KR" sz="1400" b="0" dirty="0"/>
              <a:t> </a:t>
            </a:r>
            <a:r>
              <a:rPr lang="en-US" altLang="ko-KR" sz="1400" b="0" dirty="0" smtClean="0"/>
              <a:t>2920</a:t>
            </a:r>
            <a:r>
              <a:rPr lang="ko-KR" altLang="en-US" sz="1400" b="0" dirty="0" smtClean="0"/>
              <a:t>바이트를 인지합니다</a:t>
            </a:r>
            <a:r>
              <a:rPr lang="en-US" altLang="ko-KR" sz="1400" b="0" dirty="0" smtClean="0"/>
              <a:t>.</a:t>
            </a:r>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747963"/>
            <a:ext cx="10515600" cy="3729038"/>
          </a:xfrm>
        </p:spPr>
      </p:pic>
      <p:sp>
        <p:nvSpPr>
          <p:cNvPr id="5" name="텍스트 개체 틀 4"/>
          <p:cNvSpPr>
            <a:spLocks noGrp="1"/>
          </p:cNvSpPr>
          <p:nvPr>
            <p:ph type="body" sz="quarter" idx="3"/>
          </p:nvPr>
        </p:nvSpPr>
        <p:spPr>
          <a:xfrm>
            <a:off x="6172200" y="1681163"/>
            <a:ext cx="5183188" cy="794842"/>
          </a:xfrm>
        </p:spPr>
        <p:txBody>
          <a:bodyPr>
            <a:normAutofit/>
          </a:bodyPr>
          <a:lstStyle/>
          <a:p>
            <a:r>
              <a:rPr lang="ko-KR" altLang="en-US" dirty="0" smtClean="0"/>
              <a:t>●</a:t>
            </a:r>
            <a:r>
              <a:rPr lang="en-US" altLang="ko-KR" sz="1600" b="0" dirty="0" smtClean="0"/>
              <a:t>ACK</a:t>
            </a:r>
            <a:r>
              <a:rPr lang="ko-KR" altLang="en-US" sz="1600" b="0" dirty="0" smtClean="0"/>
              <a:t>번호가 매번 </a:t>
            </a:r>
            <a:r>
              <a:rPr lang="en-US" altLang="ko-KR" sz="1600" b="0" dirty="0" smtClean="0"/>
              <a:t>2920</a:t>
            </a:r>
            <a:r>
              <a:rPr lang="ko-KR" altLang="en-US" sz="1600" b="0" dirty="0" smtClean="0"/>
              <a:t>씩 증가하여서 리시버가 </a:t>
            </a:r>
            <a:r>
              <a:rPr lang="en-US" altLang="ko-KR" sz="1600" b="0" dirty="0" smtClean="0"/>
              <a:t>2920</a:t>
            </a:r>
            <a:r>
              <a:rPr lang="ko-KR" altLang="en-US" sz="1600" b="0" dirty="0" smtClean="0"/>
              <a:t>바이트를 </a:t>
            </a:r>
            <a:r>
              <a:rPr lang="en-US" altLang="ko-KR" sz="1600" b="0" dirty="0" err="1" smtClean="0"/>
              <a:t>ACKing</a:t>
            </a:r>
            <a:r>
              <a:rPr lang="ko-KR" altLang="en-US" sz="1600" b="0" dirty="0" smtClean="0"/>
              <a:t>하고있는 것을 확인할 수 있습니다</a:t>
            </a:r>
            <a:r>
              <a:rPr lang="en-US" altLang="ko-KR" sz="1600" b="0" dirty="0" smtClean="0"/>
              <a:t>.</a:t>
            </a:r>
            <a:endParaRPr lang="ko-KR" altLang="en-US" sz="1600" b="0" dirty="0"/>
          </a:p>
        </p:txBody>
      </p:sp>
      <p:sp>
        <p:nvSpPr>
          <p:cNvPr id="4" name="타원 3"/>
          <p:cNvSpPr/>
          <p:nvPr/>
        </p:nvSpPr>
        <p:spPr>
          <a:xfrm>
            <a:off x="4304505" y="3933030"/>
            <a:ext cx="207167" cy="1182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a:off x="4505717" y="3954462"/>
            <a:ext cx="228208" cy="34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V="1">
            <a:off x="4548183" y="4006848"/>
            <a:ext cx="185742" cy="9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4544216" y="4110832"/>
            <a:ext cx="193676" cy="74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V="1">
            <a:off x="4529333" y="4185444"/>
            <a:ext cx="204592" cy="44050"/>
          </a:xfrm>
          <a:prstGeom prst="line">
            <a:avLst/>
          </a:prstGeom>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4745036" y="3858245"/>
            <a:ext cx="774700" cy="22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2920</a:t>
            </a:r>
            <a:endParaRPr lang="ko-KR" altLang="en-US" dirty="0"/>
          </a:p>
        </p:txBody>
      </p:sp>
      <p:sp>
        <p:nvSpPr>
          <p:cNvPr id="21" name="직사각형 20"/>
          <p:cNvSpPr/>
          <p:nvPr/>
        </p:nvSpPr>
        <p:spPr>
          <a:xfrm>
            <a:off x="4745036" y="4141218"/>
            <a:ext cx="774700" cy="22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2920</a:t>
            </a:r>
            <a:endParaRPr lang="ko-KR" altLang="en-US" dirty="0"/>
          </a:p>
        </p:txBody>
      </p:sp>
      <p:sp>
        <p:nvSpPr>
          <p:cNvPr id="23" name="타원 22"/>
          <p:cNvSpPr/>
          <p:nvPr/>
        </p:nvSpPr>
        <p:spPr>
          <a:xfrm>
            <a:off x="4329905" y="4055269"/>
            <a:ext cx="207167" cy="92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p:nvPr/>
        </p:nvSpPr>
        <p:spPr>
          <a:xfrm>
            <a:off x="4329904" y="4161632"/>
            <a:ext cx="207167" cy="92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0229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marL="355600" indent="-355600">
              <a:lnSpc>
                <a:spcPct val="120000"/>
              </a:lnSpc>
              <a:defRPr/>
            </a:pPr>
            <a:r>
              <a:rPr lang="en-US" altLang="ko-KR" sz="2400" dirty="0" smtClean="0"/>
              <a:t>5. What </a:t>
            </a:r>
            <a:r>
              <a:rPr lang="en-US" altLang="ko-KR" sz="2400" dirty="0"/>
              <a:t>is the throughput (bytes transferred per unit time) for the TCP connection? </a:t>
            </a:r>
            <a:r>
              <a:rPr lang="en-US" altLang="ko-KR" sz="2400" dirty="0">
                <a:solidFill>
                  <a:srgbClr val="FF0000"/>
                </a:solidFill>
              </a:rPr>
              <a:t>Explain</a:t>
            </a:r>
            <a:r>
              <a:rPr lang="en-US" altLang="ko-KR" sz="2400" dirty="0"/>
              <a:t> how you calculated this value. </a:t>
            </a:r>
          </a:p>
        </p:txBody>
      </p:sp>
      <p:sp>
        <p:nvSpPr>
          <p:cNvPr id="3" name="텍스트 개체 틀 2"/>
          <p:cNvSpPr>
            <a:spLocks noGrp="1"/>
          </p:cNvSpPr>
          <p:nvPr>
            <p:ph type="body" idx="1"/>
          </p:nvPr>
        </p:nvSpPr>
        <p:spPr>
          <a:xfrm>
            <a:off x="839788" y="1466850"/>
            <a:ext cx="10515600" cy="1276350"/>
          </a:xfrm>
        </p:spPr>
        <p:txBody>
          <a:bodyPr>
            <a:normAutofit/>
          </a:bodyPr>
          <a:lstStyle/>
          <a:p>
            <a:r>
              <a:rPr lang="ko-KR" altLang="en-US" dirty="0" smtClean="0"/>
              <a:t>●</a:t>
            </a:r>
            <a:r>
              <a:rPr lang="ko-KR" altLang="en-US" sz="1900" dirty="0" smtClean="0"/>
              <a:t>처리량 </a:t>
            </a:r>
            <a:r>
              <a:rPr lang="en-US" altLang="ko-KR" sz="1900" dirty="0" err="1" smtClean="0"/>
              <a:t>throughtput</a:t>
            </a:r>
            <a:r>
              <a:rPr lang="ko-KR" altLang="en-US" sz="1900" dirty="0" smtClean="0"/>
              <a:t>은 전송 데이터의 양</a:t>
            </a:r>
            <a:r>
              <a:rPr lang="en-US" altLang="ko-KR" sz="1900" dirty="0" smtClean="0"/>
              <a:t>/ </a:t>
            </a:r>
            <a:r>
              <a:rPr lang="ko-KR" altLang="en-US" sz="1900" dirty="0" smtClean="0"/>
              <a:t>시간 발생량이므로 처음 가이아 서버에서 보낸 </a:t>
            </a:r>
            <a:r>
              <a:rPr lang="en-US" altLang="ko-KR" sz="1900" dirty="0" err="1" smtClean="0"/>
              <a:t>ack</a:t>
            </a:r>
            <a:r>
              <a:rPr lang="ko-KR" altLang="en-US" sz="1900" dirty="0" smtClean="0"/>
              <a:t>의 시간이 </a:t>
            </a:r>
            <a:r>
              <a:rPr lang="en-US" altLang="ko-KR" sz="1900" dirty="0" smtClean="0"/>
              <a:t>16.260891</a:t>
            </a:r>
            <a:r>
              <a:rPr lang="ko-KR" altLang="en-US" sz="1900" dirty="0" smtClean="0"/>
              <a:t>이고 마지막으로 보낸 시간이 </a:t>
            </a:r>
            <a:r>
              <a:rPr lang="en-US" altLang="ko-KR" sz="1900" dirty="0" smtClean="0"/>
              <a:t>17.03215</a:t>
            </a:r>
            <a:r>
              <a:rPr lang="ko-KR" altLang="en-US" sz="1900" dirty="0" smtClean="0"/>
              <a:t>이므로 빼면 </a:t>
            </a:r>
            <a:r>
              <a:rPr lang="en-US" altLang="ko-KR" sz="1900" dirty="0" smtClean="0"/>
              <a:t>0.771259</a:t>
            </a:r>
            <a:r>
              <a:rPr lang="ko-KR" altLang="en-US" sz="1900" dirty="0" smtClean="0"/>
              <a:t>이고 </a:t>
            </a:r>
            <a:r>
              <a:rPr lang="ko-KR" altLang="en-US" sz="1900" dirty="0" err="1" smtClean="0"/>
              <a:t>엘리스의</a:t>
            </a:r>
            <a:r>
              <a:rPr lang="ko-KR" altLang="en-US" sz="1900" dirty="0" smtClean="0"/>
              <a:t> 데이터 크기는 </a:t>
            </a:r>
            <a:r>
              <a:rPr lang="en-US" altLang="ko-KR" sz="1900" dirty="0" smtClean="0"/>
              <a:t>152136</a:t>
            </a:r>
            <a:r>
              <a:rPr lang="ko-KR" altLang="en-US" sz="1900" dirty="0" smtClean="0"/>
              <a:t>바이트이므로 계산하면 </a:t>
            </a:r>
            <a:r>
              <a:rPr lang="en-US" altLang="ko-KR" sz="1900" dirty="0" smtClean="0"/>
              <a:t>197256.693</a:t>
            </a:r>
            <a:r>
              <a:rPr lang="ko-KR" altLang="en-US" sz="1900" dirty="0" smtClean="0"/>
              <a:t>정도 나옵니다</a:t>
            </a:r>
            <a:r>
              <a:rPr lang="en-US" altLang="ko-KR" sz="1900" dirty="0" smtClean="0"/>
              <a:t>.</a:t>
            </a:r>
            <a:r>
              <a:rPr lang="ko-KR" altLang="en-US" sz="1900" dirty="0" smtClean="0"/>
              <a:t>아래 그림처럼</a:t>
            </a:r>
            <a:r>
              <a:rPr lang="en-US" altLang="ko-KR" sz="1900" dirty="0" smtClean="0"/>
              <a:t> </a:t>
            </a:r>
            <a:r>
              <a:rPr lang="en-US" altLang="ko-KR" sz="1900" dirty="0" smtClean="0"/>
              <a:t>Tool</a:t>
            </a:r>
            <a:r>
              <a:rPr lang="ko-KR" altLang="en-US" sz="1900" dirty="0" smtClean="0"/>
              <a:t>을 통해 확인해볼 수도 있을 것 같습니다</a:t>
            </a:r>
            <a:r>
              <a:rPr lang="en-US" altLang="ko-KR" sz="1900" dirty="0" smtClean="0"/>
              <a:t>.</a:t>
            </a:r>
            <a:endParaRPr lang="ko-KR" altLang="en-US" sz="1900"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10515600" cy="3688127"/>
          </a:xfrm>
        </p:spPr>
      </p:pic>
      <p:sp>
        <p:nvSpPr>
          <p:cNvPr id="8" name="타원 7"/>
          <p:cNvSpPr/>
          <p:nvPr/>
        </p:nvSpPr>
        <p:spPr>
          <a:xfrm>
            <a:off x="7386451" y="3574473"/>
            <a:ext cx="855023" cy="17337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1990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ko-KR" altLang="en-US" sz="1800" dirty="0"/>
              <a:t>★</a:t>
            </a:r>
            <a:r>
              <a:rPr lang="en-US" altLang="ko-KR" sz="1800" dirty="0"/>
              <a:t> Questions </a:t>
            </a:r>
            <a:r>
              <a:rPr lang="en-US" altLang="ko-KR" sz="1800" dirty="0" smtClean="0"/>
              <a:t>5</a:t>
            </a:r>
            <a:r>
              <a:rPr lang="en-US" altLang="ko-KR" sz="1800" dirty="0"/>
              <a:t/>
            </a:r>
            <a:br>
              <a:rPr lang="en-US" altLang="ko-KR" sz="1800" dirty="0"/>
            </a:br>
            <a:r>
              <a:rPr lang="en-US" altLang="ko-KR" sz="1800" dirty="0"/>
              <a:t>Can you identify where TCP’s </a:t>
            </a:r>
            <a:r>
              <a:rPr lang="en-US" altLang="ko-KR" sz="1800" dirty="0" err="1"/>
              <a:t>slowstart</a:t>
            </a:r>
            <a:r>
              <a:rPr lang="en-US" altLang="ko-KR" sz="1800" dirty="0"/>
              <a:t> phase begins and ends, and where congestion avoidance takes over?  Comment on ways in which the measured data differs from the idealized behavior of TCP that we’ve studied in the text. </a:t>
            </a:r>
            <a:r>
              <a:rPr lang="ko-KR" altLang="ko-KR" sz="1800" dirty="0"/>
              <a:t/>
            </a:r>
            <a:br>
              <a:rPr lang="ko-KR" altLang="ko-KR" sz="1800" dirty="0"/>
            </a:br>
            <a:endParaRPr lang="ko-KR" altLang="en-US" sz="1800" dirty="0"/>
          </a:p>
        </p:txBody>
      </p:sp>
      <p:sp>
        <p:nvSpPr>
          <p:cNvPr id="3" name="텍스트 개체 틀 2"/>
          <p:cNvSpPr>
            <a:spLocks noGrp="1"/>
          </p:cNvSpPr>
          <p:nvPr>
            <p:ph type="body" idx="1"/>
          </p:nvPr>
        </p:nvSpPr>
        <p:spPr/>
        <p:txBody>
          <a:bodyPr>
            <a:normAutofit/>
          </a:bodyPr>
          <a:lstStyle/>
          <a:p>
            <a:r>
              <a:rPr lang="ko-KR" altLang="en-US" dirty="0" smtClean="0"/>
              <a:t>● </a:t>
            </a:r>
            <a:r>
              <a:rPr lang="ko-KR" altLang="en-US" sz="1900" dirty="0" smtClean="0"/>
              <a:t>먼저 제 컴퓨터에 있는 누나의 핸드폰 백업된 용량 큰 동영상을 업로드하였습니다</a:t>
            </a:r>
            <a:r>
              <a:rPr lang="en-US" altLang="ko-KR" sz="1900" dirty="0" smtClean="0"/>
              <a:t>.</a:t>
            </a:r>
            <a:endParaRPr lang="ko-KR" altLang="en-US" sz="1900"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5157787" cy="2901255"/>
          </a:xfrm>
        </p:spPr>
      </p:pic>
      <p:sp>
        <p:nvSpPr>
          <p:cNvPr id="5" name="텍스트 개체 틀 4"/>
          <p:cNvSpPr>
            <a:spLocks noGrp="1"/>
          </p:cNvSpPr>
          <p:nvPr>
            <p:ph type="body" sz="quarter" idx="3"/>
          </p:nvPr>
        </p:nvSpPr>
        <p:spPr>
          <a:xfrm>
            <a:off x="6172200" y="1864828"/>
            <a:ext cx="5183188" cy="456581"/>
          </a:xfrm>
        </p:spPr>
        <p:txBody>
          <a:bodyPr/>
          <a:lstStyle/>
          <a:p>
            <a:r>
              <a:rPr lang="ko-KR" altLang="en-US" dirty="0" smtClean="0"/>
              <a:t>●</a:t>
            </a:r>
            <a:r>
              <a:rPr lang="ko-KR" altLang="en-US" sz="2000" dirty="0" smtClean="0"/>
              <a:t>와이어샤크를 실행했습니다</a:t>
            </a:r>
            <a:r>
              <a:rPr lang="en-US" altLang="ko-KR" sz="2000" dirty="0" smtClean="0"/>
              <a:t>.</a:t>
            </a:r>
            <a:endParaRPr lang="ko-KR" altLang="en-US" sz="2000" dirty="0"/>
          </a:p>
        </p:txBody>
      </p:sp>
      <p:pic>
        <p:nvPicPr>
          <p:cNvPr id="8" name="내용 개체 틀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889597"/>
            <a:ext cx="5183188" cy="2915543"/>
          </a:xfrm>
        </p:spPr>
      </p:pic>
    </p:spTree>
    <p:extLst>
      <p:ext uri="{BB962C8B-B14F-4D97-AF65-F5344CB8AC3E}">
        <p14:creationId xmlns:p14="http://schemas.microsoft.com/office/powerpoint/2010/main" val="297781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839788" y="558141"/>
            <a:ext cx="10239890" cy="1110342"/>
          </a:xfrm>
        </p:spPr>
        <p:txBody>
          <a:bodyPr>
            <a:normAutofit/>
          </a:bodyPr>
          <a:lstStyle/>
          <a:p>
            <a:r>
              <a:rPr lang="ko-KR" altLang="en-US" dirty="0" smtClean="0"/>
              <a:t>● </a:t>
            </a:r>
            <a:r>
              <a:rPr lang="ko-KR" altLang="en-US" sz="1500" b="0" dirty="0" smtClean="0"/>
              <a:t>실행결과 수업에서 배웠던 점진적으로 증가되는 모습의 </a:t>
            </a:r>
            <a:r>
              <a:rPr lang="en-US" altLang="ko-KR" sz="1500" b="0" dirty="0" smtClean="0"/>
              <a:t>slow start</a:t>
            </a:r>
            <a:r>
              <a:rPr lang="ko-KR" altLang="en-US" sz="1500" b="0" dirty="0" smtClean="0"/>
              <a:t>의 부분은 나타나지 않았고</a:t>
            </a:r>
            <a:r>
              <a:rPr lang="en-US" altLang="ko-KR" sz="1500" b="0" dirty="0" smtClean="0"/>
              <a:t>, </a:t>
            </a:r>
            <a:r>
              <a:rPr lang="ko-KR" altLang="en-US" sz="1500" b="0" dirty="0" smtClean="0"/>
              <a:t>선형증가되는 </a:t>
            </a:r>
            <a:r>
              <a:rPr lang="en-US" altLang="ko-KR" sz="1500" b="0" dirty="0" smtClean="0"/>
              <a:t>congestion avoidance </a:t>
            </a:r>
            <a:r>
              <a:rPr lang="ko-KR" altLang="en-US" sz="1500" b="0" dirty="0" smtClean="0"/>
              <a:t>부분도 발견되지 않았습니다</a:t>
            </a:r>
            <a:r>
              <a:rPr lang="en-US" altLang="ko-KR" sz="1500" b="0" dirty="0" smtClean="0"/>
              <a:t>. </a:t>
            </a:r>
            <a:r>
              <a:rPr lang="ko-KR" altLang="en-US" sz="1500" b="0" dirty="0" smtClean="0"/>
              <a:t>수업에서 배웠던 이상적인 데이터와 다르게 나온 이유로는 시퀀스 넘버가 증가하지 않아서 선형 증가가 이루어지지 않아 </a:t>
            </a:r>
            <a:r>
              <a:rPr lang="en-US" altLang="ko-KR" sz="1500" b="0" dirty="0" smtClean="0"/>
              <a:t>congestion avoidance</a:t>
            </a:r>
            <a:r>
              <a:rPr lang="ko-KR" altLang="en-US" sz="1500" b="0" dirty="0" smtClean="0"/>
              <a:t>가 없었을 것 같고</a:t>
            </a:r>
            <a:r>
              <a:rPr lang="en-US" altLang="ko-KR" sz="1500" b="0" dirty="0" smtClean="0"/>
              <a:t>,</a:t>
            </a:r>
            <a:r>
              <a:rPr lang="ko-KR" altLang="en-US" sz="1500" b="0" dirty="0"/>
              <a:t> </a:t>
            </a:r>
            <a:r>
              <a:rPr lang="ko-KR" altLang="en-US" sz="1500" b="0" dirty="0" smtClean="0"/>
              <a:t>또한 시퀀스 넘버의 점진적 증가도 이뤄지지 않아 </a:t>
            </a:r>
            <a:r>
              <a:rPr lang="en-US" altLang="ko-KR" sz="1500" b="0" dirty="0" smtClean="0"/>
              <a:t>slow start</a:t>
            </a:r>
            <a:r>
              <a:rPr lang="ko-KR" altLang="en-US" sz="1500" b="0" dirty="0" smtClean="0"/>
              <a:t>도 필요가 없었을 것 같습니다</a:t>
            </a:r>
            <a:r>
              <a:rPr lang="en-US" altLang="ko-KR" sz="1500" b="0" dirty="0" smtClean="0"/>
              <a:t>.</a:t>
            </a:r>
            <a:endParaRPr lang="ko-KR" altLang="en-US" sz="1500" b="0"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054431"/>
            <a:ext cx="10239890" cy="4215740"/>
          </a:xfrm>
        </p:spPr>
      </p:pic>
    </p:spTree>
    <p:extLst>
      <p:ext uri="{BB962C8B-B14F-4D97-AF65-F5344CB8AC3E}">
        <p14:creationId xmlns:p14="http://schemas.microsoft.com/office/powerpoint/2010/main" val="272806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 </a:t>
            </a:r>
            <a:r>
              <a:rPr lang="en-US" altLang="ko-KR" dirty="0" smtClean="0"/>
              <a:t>Instructions</a:t>
            </a:r>
            <a:endParaRPr lang="ko-KR" altLang="en-US" dirty="0"/>
          </a:p>
        </p:txBody>
      </p:sp>
      <p:sp>
        <p:nvSpPr>
          <p:cNvPr id="3" name="텍스트 개체 틀 2"/>
          <p:cNvSpPr>
            <a:spLocks noGrp="1"/>
          </p:cNvSpPr>
          <p:nvPr>
            <p:ph type="body" idx="1"/>
          </p:nvPr>
        </p:nvSpPr>
        <p:spPr/>
        <p:txBody>
          <a:bodyPr/>
          <a:lstStyle/>
          <a:p>
            <a:r>
              <a:rPr lang="ko-KR" altLang="en-US" dirty="0" smtClean="0"/>
              <a:t>●주소를 복사합니다</a:t>
            </a:r>
            <a:r>
              <a:rPr lang="en-US" altLang="ko-KR" dirty="0" smtClean="0"/>
              <a:t>.</a:t>
            </a:r>
            <a:endParaRPr lang="ko-KR" altLang="en-US"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5157787" cy="2901255"/>
          </a:xfrm>
        </p:spPr>
      </p:pic>
      <p:sp>
        <p:nvSpPr>
          <p:cNvPr id="5" name="텍스트 개체 틀 4"/>
          <p:cNvSpPr>
            <a:spLocks noGrp="1"/>
          </p:cNvSpPr>
          <p:nvPr>
            <p:ph type="body" sz="quarter" idx="3"/>
          </p:nvPr>
        </p:nvSpPr>
        <p:spPr/>
        <p:txBody>
          <a:bodyPr/>
          <a:lstStyle/>
          <a:p>
            <a:r>
              <a:rPr lang="ko-KR" altLang="en-US" dirty="0" smtClean="0"/>
              <a:t>●전체 글을 복사합니다</a:t>
            </a:r>
            <a:r>
              <a:rPr lang="en-US" altLang="ko-KR" dirty="0" smtClean="0"/>
              <a:t>.</a:t>
            </a:r>
            <a:endParaRPr lang="ko-KR" altLang="en-US" dirty="0"/>
          </a:p>
        </p:txBody>
      </p:sp>
      <p:pic>
        <p:nvPicPr>
          <p:cNvPr id="8" name="내용 개체 틀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889597"/>
            <a:ext cx="5183188" cy="2915543"/>
          </a:xfrm>
        </p:spPr>
      </p:pic>
    </p:spTree>
    <p:extLst>
      <p:ext uri="{BB962C8B-B14F-4D97-AF65-F5344CB8AC3E}">
        <p14:creationId xmlns:p14="http://schemas.microsoft.com/office/powerpoint/2010/main" val="3120830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a:t>
            </a:r>
            <a:r>
              <a:rPr lang="ko-KR" altLang="en-US" sz="3200" dirty="0" smtClean="0"/>
              <a:t>시행착오</a:t>
            </a:r>
            <a:endParaRPr lang="ko-KR" altLang="en-US" sz="3200" dirty="0"/>
          </a:p>
        </p:txBody>
      </p:sp>
      <p:sp>
        <p:nvSpPr>
          <p:cNvPr id="3" name="내용 개체 틀 2"/>
          <p:cNvSpPr>
            <a:spLocks noGrp="1"/>
          </p:cNvSpPr>
          <p:nvPr>
            <p:ph idx="1"/>
          </p:nvPr>
        </p:nvSpPr>
        <p:spPr/>
        <p:txBody>
          <a:bodyPr/>
          <a:lstStyle/>
          <a:p>
            <a:r>
              <a:rPr lang="ko-KR" altLang="en-US" dirty="0" smtClean="0"/>
              <a:t>수업내용을 막상 와이어샤크에 </a:t>
            </a:r>
            <a:r>
              <a:rPr lang="ko-KR" altLang="en-US" dirty="0" err="1" smtClean="0"/>
              <a:t>적용하려니</a:t>
            </a:r>
            <a:r>
              <a:rPr lang="ko-KR" altLang="en-US" dirty="0" smtClean="0"/>
              <a:t> 읽는데 어려움이 있었습니다</a:t>
            </a:r>
            <a:r>
              <a:rPr lang="en-US" altLang="ko-KR" dirty="0" smtClean="0"/>
              <a:t>. </a:t>
            </a:r>
            <a:r>
              <a:rPr lang="ko-KR" altLang="en-US" dirty="0" smtClean="0"/>
              <a:t>혹시나 다른 의미일까 인터넷 검색도 하고 유튜브의 다른 컨텐츠를 들으며 개념을 더 숙지한 것 같습니다</a:t>
            </a:r>
            <a:r>
              <a:rPr lang="en-US" altLang="ko-KR" dirty="0" smtClean="0"/>
              <a:t>.</a:t>
            </a:r>
          </a:p>
          <a:p>
            <a:r>
              <a:rPr lang="ko-KR" altLang="en-US" dirty="0" smtClean="0"/>
              <a:t>특히 </a:t>
            </a:r>
            <a:r>
              <a:rPr lang="en-US" altLang="ko-KR" dirty="0" smtClean="0"/>
              <a:t>statistics</a:t>
            </a:r>
            <a:r>
              <a:rPr lang="ko-KR" altLang="en-US" dirty="0" smtClean="0"/>
              <a:t>의 </a:t>
            </a:r>
            <a:r>
              <a:rPr lang="en-US" altLang="ko-KR" dirty="0" smtClean="0"/>
              <a:t>tool</a:t>
            </a:r>
            <a:r>
              <a:rPr lang="ko-KR" altLang="en-US" dirty="0" smtClean="0"/>
              <a:t>을 이해하는데 어려움이 있어서 유튜브와 구글같은 곳에서 데이터를 보는 법을 익혔습니다</a:t>
            </a:r>
            <a:r>
              <a:rPr lang="en-US" altLang="ko-KR" dirty="0" smtClean="0"/>
              <a:t>.</a:t>
            </a:r>
          </a:p>
          <a:p>
            <a:r>
              <a:rPr lang="ko-KR" altLang="en-US" dirty="0" smtClean="0"/>
              <a:t>제가 영어를 잘 못해서 </a:t>
            </a:r>
            <a:r>
              <a:rPr lang="en-US" altLang="ko-KR" dirty="0" err="1" smtClean="0"/>
              <a:t>ppt</a:t>
            </a:r>
            <a:r>
              <a:rPr lang="ko-KR" altLang="en-US" dirty="0" smtClean="0"/>
              <a:t>파일을 읽는데 좀 어려움이 있어서 구글번역기를 돌려서 이해했습니다</a:t>
            </a:r>
            <a:r>
              <a:rPr lang="en-US" altLang="ko-KR" smtClean="0"/>
              <a:t>.</a:t>
            </a:r>
            <a:endParaRPr lang="en-US" altLang="ko-KR" dirty="0" smtClean="0"/>
          </a:p>
          <a:p>
            <a:r>
              <a:rPr lang="ko-KR" altLang="en-US" dirty="0" smtClean="0"/>
              <a:t>수업을 </a:t>
            </a:r>
            <a:r>
              <a:rPr lang="ko-KR" altLang="en-US" dirty="0" err="1" smtClean="0"/>
              <a:t>들었을때와</a:t>
            </a:r>
            <a:r>
              <a:rPr lang="ko-KR" altLang="en-US" dirty="0" smtClean="0"/>
              <a:t> 다르게 과제를 수행하며 더 개념을 잘 숙지하게 된 것 같아 하면서 이해도 되고 좋았던 시간이었습니다</a:t>
            </a:r>
            <a:r>
              <a:rPr lang="en-US" altLang="ko-KR" dirty="0" smtClean="0"/>
              <a:t>.</a:t>
            </a:r>
            <a:endParaRPr lang="ko-KR" altLang="en-US" dirty="0"/>
          </a:p>
        </p:txBody>
      </p:sp>
    </p:spTree>
    <p:extLst>
      <p:ext uri="{BB962C8B-B14F-4D97-AF65-F5344CB8AC3E}">
        <p14:creationId xmlns:p14="http://schemas.microsoft.com/office/powerpoint/2010/main" val="309437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839787" y="493630"/>
            <a:ext cx="5157787" cy="823912"/>
          </a:xfrm>
        </p:spPr>
        <p:txBody>
          <a:bodyPr/>
          <a:lstStyle/>
          <a:p>
            <a:r>
              <a:rPr lang="ko-KR" altLang="en-US" dirty="0" smtClean="0"/>
              <a:t>●가이아 사이트를 들어갑니다</a:t>
            </a:r>
            <a:r>
              <a:rPr lang="en-US" altLang="ko-KR" dirty="0" smtClean="0"/>
              <a:t>.</a:t>
            </a:r>
            <a:endParaRPr lang="ko-KR" altLang="en-US"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428429"/>
            <a:ext cx="5157787" cy="2901255"/>
          </a:xfrm>
        </p:spPr>
      </p:pic>
      <p:sp>
        <p:nvSpPr>
          <p:cNvPr id="5" name="텍스트 개체 틀 4"/>
          <p:cNvSpPr>
            <a:spLocks noGrp="1"/>
          </p:cNvSpPr>
          <p:nvPr>
            <p:ph type="body" sz="quarter" idx="3"/>
          </p:nvPr>
        </p:nvSpPr>
        <p:spPr>
          <a:xfrm>
            <a:off x="6172200" y="500372"/>
            <a:ext cx="5183188" cy="823912"/>
          </a:xfrm>
        </p:spPr>
        <p:txBody>
          <a:bodyPr/>
          <a:lstStyle/>
          <a:p>
            <a:r>
              <a:rPr lang="ko-KR" altLang="en-US" dirty="0" smtClean="0"/>
              <a:t>●</a:t>
            </a:r>
            <a:r>
              <a:rPr lang="ko-KR" altLang="en-US" dirty="0" err="1" smtClean="0"/>
              <a:t>엘리스</a:t>
            </a:r>
            <a:r>
              <a:rPr lang="ko-KR" altLang="en-US" dirty="0" smtClean="0"/>
              <a:t> 파일을 선택합니다</a:t>
            </a:r>
            <a:r>
              <a:rPr lang="en-US" altLang="ko-KR" dirty="0" smtClean="0"/>
              <a:t>.</a:t>
            </a:r>
            <a:endParaRPr lang="ko-KR" altLang="en-US" dirty="0"/>
          </a:p>
        </p:txBody>
      </p:sp>
      <p:pic>
        <p:nvPicPr>
          <p:cNvPr id="8" name="내용 개체 틀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421285"/>
            <a:ext cx="5183188" cy="2915543"/>
          </a:xfrm>
        </p:spPr>
      </p:pic>
    </p:spTree>
    <p:extLst>
      <p:ext uri="{BB962C8B-B14F-4D97-AF65-F5344CB8AC3E}">
        <p14:creationId xmlns:p14="http://schemas.microsoft.com/office/powerpoint/2010/main" val="350498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839788" y="696316"/>
            <a:ext cx="5157787" cy="823912"/>
          </a:xfrm>
        </p:spPr>
        <p:txBody>
          <a:bodyPr/>
          <a:lstStyle/>
          <a:p>
            <a:r>
              <a:rPr lang="ko-KR" altLang="en-US" dirty="0" smtClean="0"/>
              <a:t>●파일을 업로드하기 전 캡쳐를 누르고 업로드 후 캡쳐를 멈춥니다</a:t>
            </a:r>
            <a:r>
              <a:rPr lang="en-US" altLang="ko-KR" dirty="0" smtClean="0"/>
              <a:t>.</a:t>
            </a:r>
            <a:endParaRPr lang="ko-KR" altLang="en-US"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136720"/>
            <a:ext cx="5157787" cy="2901255"/>
          </a:xfrm>
        </p:spPr>
      </p:pic>
      <p:sp>
        <p:nvSpPr>
          <p:cNvPr id="5" name="텍스트 개체 틀 4"/>
          <p:cNvSpPr>
            <a:spLocks noGrp="1"/>
          </p:cNvSpPr>
          <p:nvPr>
            <p:ph type="body" sz="quarter" idx="3"/>
          </p:nvPr>
        </p:nvSpPr>
        <p:spPr>
          <a:xfrm>
            <a:off x="6172200" y="696316"/>
            <a:ext cx="5183188" cy="823912"/>
          </a:xfrm>
        </p:spPr>
        <p:txBody>
          <a:bodyPr/>
          <a:lstStyle/>
          <a:p>
            <a:r>
              <a:rPr lang="ko-KR" altLang="en-US" dirty="0" smtClean="0"/>
              <a:t>●필터로 </a:t>
            </a:r>
            <a:r>
              <a:rPr lang="en-US" altLang="ko-KR" dirty="0" err="1" smtClean="0"/>
              <a:t>tcp</a:t>
            </a:r>
            <a:r>
              <a:rPr lang="ko-KR" altLang="en-US" dirty="0" smtClean="0"/>
              <a:t>만 걸러냅니다</a:t>
            </a:r>
            <a:r>
              <a:rPr lang="en-US" altLang="ko-KR" dirty="0" smtClean="0"/>
              <a:t>.</a:t>
            </a:r>
            <a:endParaRPr lang="ko-KR" altLang="en-US" dirty="0"/>
          </a:p>
        </p:txBody>
      </p:sp>
      <p:pic>
        <p:nvPicPr>
          <p:cNvPr id="8" name="내용 개체 틀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136720"/>
            <a:ext cx="5183188" cy="2915543"/>
          </a:xfrm>
        </p:spPr>
      </p:pic>
    </p:spTree>
    <p:extLst>
      <p:ext uri="{BB962C8B-B14F-4D97-AF65-F5344CB8AC3E}">
        <p14:creationId xmlns:p14="http://schemas.microsoft.com/office/powerpoint/2010/main" val="237073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9788" y="195073"/>
            <a:ext cx="10515600" cy="1495616"/>
          </a:xfrm>
        </p:spPr>
        <p:txBody>
          <a:bodyPr>
            <a:normAutofit fontScale="90000"/>
          </a:bodyPr>
          <a:lstStyle/>
          <a:p>
            <a:r>
              <a:rPr lang="ko-KR" altLang="en-US" dirty="0" smtClean="0"/>
              <a:t>★ </a:t>
            </a:r>
            <a:r>
              <a:rPr lang="en-US" altLang="ko-KR" dirty="0" smtClean="0"/>
              <a:t>Questions 1</a:t>
            </a:r>
            <a:br>
              <a:rPr lang="en-US" altLang="ko-KR" dirty="0" smtClean="0"/>
            </a:br>
            <a:r>
              <a:rPr lang="en-US" altLang="ko-KR" dirty="0" smtClean="0"/>
              <a:t>   </a:t>
            </a:r>
            <a:r>
              <a:rPr lang="en-US" altLang="ko-KR" sz="2700" dirty="0" smtClean="0"/>
              <a:t>1. What is the IP address and TCP port number used by the client computer (source) that is transferring the file to gaia.cs.umass.edu? </a:t>
            </a:r>
            <a:endParaRPr lang="ko-KR" altLang="en-US" sz="2700" dirty="0"/>
          </a:p>
        </p:txBody>
      </p:sp>
      <p:sp>
        <p:nvSpPr>
          <p:cNvPr id="3" name="텍스트 개체 틀 2"/>
          <p:cNvSpPr>
            <a:spLocks noGrp="1"/>
          </p:cNvSpPr>
          <p:nvPr>
            <p:ph type="body" idx="1"/>
          </p:nvPr>
        </p:nvSpPr>
        <p:spPr/>
        <p:txBody>
          <a:bodyPr/>
          <a:lstStyle/>
          <a:p>
            <a:r>
              <a:rPr lang="ko-KR" altLang="en-US" dirty="0" smtClean="0"/>
              <a:t>● 제 </a:t>
            </a:r>
            <a:r>
              <a:rPr lang="en-US" altLang="ko-KR" dirty="0" err="1" smtClean="0"/>
              <a:t>ip</a:t>
            </a:r>
            <a:r>
              <a:rPr lang="ko-KR" altLang="en-US" dirty="0" smtClean="0"/>
              <a:t>주소는 </a:t>
            </a:r>
            <a:r>
              <a:rPr lang="en-US" altLang="ko-KR" dirty="0" smtClean="0"/>
              <a:t>192.168.0.5 </a:t>
            </a:r>
            <a:r>
              <a:rPr lang="ko-KR" altLang="en-US" dirty="0" smtClean="0"/>
              <a:t>입니다</a:t>
            </a:r>
            <a:r>
              <a:rPr lang="en-US" altLang="ko-KR" dirty="0" smtClean="0"/>
              <a:t>.</a:t>
            </a:r>
            <a:r>
              <a:rPr lang="ko-KR" altLang="en-US" dirty="0" smtClean="0"/>
              <a:t> </a:t>
            </a:r>
            <a:endParaRPr lang="ko-KR" altLang="en-US" dirty="0"/>
          </a:p>
        </p:txBody>
      </p:sp>
      <p:sp>
        <p:nvSpPr>
          <p:cNvPr id="5" name="텍스트 개체 틀 4"/>
          <p:cNvSpPr>
            <a:spLocks noGrp="1"/>
          </p:cNvSpPr>
          <p:nvPr>
            <p:ph type="body" sz="quarter" idx="3"/>
          </p:nvPr>
        </p:nvSpPr>
        <p:spPr/>
        <p:txBody>
          <a:bodyPr/>
          <a:lstStyle/>
          <a:p>
            <a:r>
              <a:rPr lang="ko-KR" altLang="en-US" dirty="0" smtClean="0"/>
              <a:t>●</a:t>
            </a:r>
            <a:r>
              <a:rPr lang="en-US" altLang="ko-KR" dirty="0" smtClean="0"/>
              <a:t>TCP </a:t>
            </a:r>
            <a:r>
              <a:rPr lang="ko-KR" altLang="en-US" dirty="0" err="1" smtClean="0"/>
              <a:t>포트번호는</a:t>
            </a:r>
            <a:r>
              <a:rPr lang="ko-KR" altLang="en-US" dirty="0" smtClean="0"/>
              <a:t> </a:t>
            </a:r>
            <a:r>
              <a:rPr lang="en-US" altLang="ko-KR" dirty="0" smtClean="0"/>
              <a:t>27852 </a:t>
            </a:r>
            <a:r>
              <a:rPr lang="ko-KR" altLang="en-US" dirty="0" smtClean="0"/>
              <a:t>입니다</a:t>
            </a:r>
            <a:r>
              <a:rPr lang="en-US" altLang="ko-KR" dirty="0" smtClean="0"/>
              <a:t>.</a:t>
            </a:r>
            <a:endParaRPr lang="ko-KR" altLang="en-US" dirty="0"/>
          </a:p>
        </p:txBody>
      </p:sp>
      <p:pic>
        <p:nvPicPr>
          <p:cNvPr id="9" name="내용 개체 틀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666010"/>
            <a:ext cx="5157787" cy="3461657"/>
          </a:xfrm>
        </p:spPr>
      </p:pic>
      <p:pic>
        <p:nvPicPr>
          <p:cNvPr id="6" name="내용 개체 틀 5"/>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666009"/>
            <a:ext cx="5183188" cy="3461657"/>
          </a:xfrm>
        </p:spPr>
      </p:pic>
    </p:spTree>
    <p:extLst>
      <p:ext uri="{BB962C8B-B14F-4D97-AF65-F5344CB8AC3E}">
        <p14:creationId xmlns:p14="http://schemas.microsoft.com/office/powerpoint/2010/main" val="2662505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00" dirty="0" smtClean="0"/>
              <a:t>2. What is the IP address of gaia.cs.umass.edu? On what port number is it sending and receiving TCP segments for this connection? </a:t>
            </a:r>
            <a:r>
              <a:rPr lang="ko-KR" altLang="ko-KR" dirty="0" smtClean="0"/>
              <a:t/>
            </a:r>
            <a:br>
              <a:rPr lang="ko-KR" altLang="ko-KR" dirty="0" smtClean="0"/>
            </a:br>
            <a:endParaRPr lang="ko-KR" altLang="en-US" dirty="0"/>
          </a:p>
        </p:txBody>
      </p:sp>
      <p:sp>
        <p:nvSpPr>
          <p:cNvPr id="3" name="텍스트 개체 틀 2"/>
          <p:cNvSpPr>
            <a:spLocks noGrp="1"/>
          </p:cNvSpPr>
          <p:nvPr>
            <p:ph type="body" idx="1"/>
          </p:nvPr>
        </p:nvSpPr>
        <p:spPr>
          <a:xfrm>
            <a:off x="839788" y="1457431"/>
            <a:ext cx="5157787" cy="557522"/>
          </a:xfrm>
        </p:spPr>
        <p:txBody>
          <a:bodyPr>
            <a:normAutofit fontScale="92500"/>
          </a:bodyPr>
          <a:lstStyle/>
          <a:p>
            <a:r>
              <a:rPr lang="ko-KR" altLang="en-US" dirty="0" smtClean="0"/>
              <a:t>●</a:t>
            </a:r>
            <a:r>
              <a:rPr lang="ko-KR" altLang="en-US" sz="2100" dirty="0" smtClean="0"/>
              <a:t>가이아의 </a:t>
            </a:r>
            <a:r>
              <a:rPr lang="en-US" altLang="ko-KR" sz="2100" dirty="0" err="1" smtClean="0"/>
              <a:t>ip</a:t>
            </a:r>
            <a:r>
              <a:rPr lang="ko-KR" altLang="en-US" sz="2100" dirty="0" smtClean="0"/>
              <a:t>주소는 </a:t>
            </a:r>
            <a:r>
              <a:rPr lang="en-US" altLang="ko-KR" sz="2100" dirty="0" smtClean="0"/>
              <a:t>128.119.245.12 </a:t>
            </a:r>
            <a:r>
              <a:rPr lang="ko-KR" altLang="en-US" sz="2100" dirty="0" smtClean="0"/>
              <a:t>입니다</a:t>
            </a:r>
            <a:r>
              <a:rPr lang="en-US" altLang="ko-KR" sz="2100" dirty="0" smtClean="0"/>
              <a:t>.</a:t>
            </a:r>
            <a:endParaRPr lang="ko-KR" altLang="en-US" sz="2100" dirty="0"/>
          </a:p>
        </p:txBody>
      </p:sp>
      <p:pic>
        <p:nvPicPr>
          <p:cNvPr id="7" name="내용 개체 틀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107871"/>
            <a:ext cx="5157787" cy="3690126"/>
          </a:xfrm>
        </p:spPr>
      </p:pic>
      <p:sp>
        <p:nvSpPr>
          <p:cNvPr id="5" name="텍스트 개체 틀 4"/>
          <p:cNvSpPr>
            <a:spLocks noGrp="1"/>
          </p:cNvSpPr>
          <p:nvPr>
            <p:ph type="body" sz="quarter" idx="3"/>
          </p:nvPr>
        </p:nvSpPr>
        <p:spPr>
          <a:xfrm>
            <a:off x="6172200" y="1690688"/>
            <a:ext cx="5183188" cy="324265"/>
          </a:xfrm>
        </p:spPr>
        <p:txBody>
          <a:bodyPr>
            <a:normAutofit fontScale="85000" lnSpcReduction="20000"/>
          </a:bodyPr>
          <a:lstStyle/>
          <a:p>
            <a:r>
              <a:rPr lang="ko-KR" altLang="en-US" dirty="0" smtClean="0"/>
              <a:t>●가이아의 </a:t>
            </a:r>
            <a:r>
              <a:rPr lang="ko-KR" altLang="en-US" dirty="0" err="1" smtClean="0"/>
              <a:t>포트번호는</a:t>
            </a:r>
            <a:r>
              <a:rPr lang="ko-KR" altLang="en-US" dirty="0" smtClean="0"/>
              <a:t> </a:t>
            </a:r>
            <a:r>
              <a:rPr lang="en-US" altLang="ko-KR" dirty="0" smtClean="0"/>
              <a:t>80</a:t>
            </a:r>
            <a:r>
              <a:rPr lang="ko-KR" altLang="en-US" dirty="0" smtClean="0"/>
              <a:t>입니다</a:t>
            </a:r>
            <a:r>
              <a:rPr lang="en-US" altLang="ko-KR" dirty="0" smtClean="0"/>
              <a:t>.</a:t>
            </a:r>
            <a:r>
              <a:rPr lang="ko-KR" altLang="en-US" dirty="0" smtClean="0"/>
              <a:t> </a:t>
            </a:r>
            <a:endParaRPr lang="ko-KR" altLang="en-US" dirty="0"/>
          </a:p>
        </p:txBody>
      </p:sp>
      <p:pic>
        <p:nvPicPr>
          <p:cNvPr id="8" name="내용 개체 틀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107871"/>
            <a:ext cx="5183188" cy="3697269"/>
          </a:xfrm>
        </p:spPr>
      </p:pic>
    </p:spTree>
    <p:extLst>
      <p:ext uri="{BB962C8B-B14F-4D97-AF65-F5344CB8AC3E}">
        <p14:creationId xmlns:p14="http://schemas.microsoft.com/office/powerpoint/2010/main" val="25297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smtClean="0"/>
              <a:t>★</a:t>
            </a:r>
            <a:r>
              <a:rPr lang="en-US" altLang="ko-KR" dirty="0"/>
              <a:t> </a:t>
            </a:r>
            <a:r>
              <a:rPr lang="en-US" altLang="ko-KR" dirty="0" smtClean="0"/>
              <a:t>Questions 2</a:t>
            </a:r>
            <a:r>
              <a:rPr lang="en-US" altLang="ko-KR" dirty="0"/>
              <a:t/>
            </a:r>
            <a:br>
              <a:rPr lang="en-US" altLang="ko-KR" dirty="0"/>
            </a:br>
            <a:r>
              <a:rPr lang="en-US" altLang="ko-KR" sz="2000" dirty="0" smtClean="0"/>
              <a:t>1.What </a:t>
            </a:r>
            <a:r>
              <a:rPr lang="en-US" altLang="ko-KR" sz="2000" dirty="0"/>
              <a:t>is the sequence number of the TCP SYN segment that is used to initiate the TCP connection between the client computer and gaia.cs.umass.edu?  What is it in the segment that identifies the segment as a SYN segment?</a:t>
            </a:r>
            <a:endParaRPr lang="ko-KR" altLang="en-US" sz="2000" dirty="0"/>
          </a:p>
        </p:txBody>
      </p:sp>
      <p:sp>
        <p:nvSpPr>
          <p:cNvPr id="3" name="텍스트 개체 틀 2"/>
          <p:cNvSpPr>
            <a:spLocks noGrp="1"/>
          </p:cNvSpPr>
          <p:nvPr>
            <p:ph type="body" idx="1"/>
          </p:nvPr>
        </p:nvSpPr>
        <p:spPr/>
        <p:txBody>
          <a:bodyPr>
            <a:normAutofit lnSpcReduction="10000"/>
          </a:bodyPr>
          <a:lstStyle/>
          <a:p>
            <a:r>
              <a:rPr lang="ko-KR" altLang="en-US" sz="2000" dirty="0" smtClean="0"/>
              <a:t>●</a:t>
            </a:r>
            <a:r>
              <a:rPr lang="en-US" altLang="ko-KR" sz="2000" dirty="0"/>
              <a:t> </a:t>
            </a:r>
            <a:r>
              <a:rPr lang="en-US" altLang="ko-KR" sz="2000" dirty="0" smtClean="0"/>
              <a:t> </a:t>
            </a:r>
            <a:r>
              <a:rPr lang="ko-KR" altLang="en-US" sz="2000" dirty="0" smtClean="0"/>
              <a:t>가이아와 </a:t>
            </a:r>
            <a:r>
              <a:rPr lang="en-US" altLang="ko-KR" sz="2000" dirty="0" smtClean="0"/>
              <a:t>TCP</a:t>
            </a:r>
            <a:r>
              <a:rPr lang="ko-KR" altLang="en-US" sz="2000" dirty="0" smtClean="0"/>
              <a:t>연결을 시작하는데 사용되는 </a:t>
            </a:r>
            <a:r>
              <a:rPr lang="en-US" altLang="ko-KR" sz="2000" dirty="0" smtClean="0"/>
              <a:t> </a:t>
            </a:r>
            <a:r>
              <a:rPr lang="en-US" altLang="ko-KR" sz="2000" dirty="0"/>
              <a:t>SYN segment </a:t>
            </a:r>
            <a:r>
              <a:rPr lang="ko-KR" altLang="en-US" sz="2000" dirty="0" smtClean="0"/>
              <a:t>의 시퀀스 넘버는 </a:t>
            </a:r>
            <a:r>
              <a:rPr lang="en-US" altLang="ko-KR" sz="2000" dirty="0"/>
              <a:t>0</a:t>
            </a:r>
            <a:r>
              <a:rPr lang="ko-KR" altLang="en-US" sz="2000" dirty="0" smtClean="0"/>
              <a:t>입니다</a:t>
            </a:r>
            <a:r>
              <a:rPr lang="en-US" altLang="ko-KR" sz="2000" dirty="0" smtClean="0"/>
              <a:t>.</a:t>
            </a:r>
            <a:endParaRPr lang="ko-KR" altLang="en-US" sz="2000" dirty="0"/>
          </a:p>
        </p:txBody>
      </p:sp>
      <p:sp>
        <p:nvSpPr>
          <p:cNvPr id="7" name="Rectangle 1"/>
          <p:cNvSpPr>
            <a:spLocks noGrp="1" noChangeArrowheads="1"/>
          </p:cNvSpPr>
          <p:nvPr>
            <p:ph type="body" sz="quarter" idx="3"/>
          </p:nvPr>
        </p:nvSpPr>
        <p:spPr bwMode="auto">
          <a:xfrm>
            <a:off x="6172200" y="1830498"/>
            <a:ext cx="5437386" cy="53476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ko-KR" sz="1800" i="0" u="none" strike="noStrike" cap="none" normalizeH="0" baseline="0" dirty="0" smtClean="0">
                <a:ln>
                  <a:noFill/>
                </a:ln>
                <a:solidFill>
                  <a:schemeClr val="tx1"/>
                </a:solidFill>
                <a:effectLst/>
                <a:latin typeface="Arial" panose="020B0604020202020204" pitchFamily="34" charset="0"/>
              </a:rPr>
              <a:t>Segment</a:t>
            </a:r>
            <a:r>
              <a:rPr kumimoji="0" lang="ko-KR" altLang="en-US" sz="1800" i="0" u="none" strike="noStrike" cap="none" normalizeH="0" baseline="0" dirty="0" smtClean="0">
                <a:ln>
                  <a:noFill/>
                </a:ln>
                <a:solidFill>
                  <a:schemeClr val="tx1"/>
                </a:solidFill>
                <a:effectLst/>
                <a:latin typeface="Arial" panose="020B0604020202020204" pitchFamily="34" charset="0"/>
              </a:rPr>
              <a:t>를 </a:t>
            </a:r>
            <a:r>
              <a:rPr lang="en-US" altLang="ko-KR" sz="1800" dirty="0" err="1" smtClean="0">
                <a:latin typeface="Arial" panose="020B0604020202020204" pitchFamily="34" charset="0"/>
              </a:rPr>
              <a:t>syn</a:t>
            </a:r>
            <a:r>
              <a:rPr lang="en-US" altLang="ko-KR" sz="1800" dirty="0" smtClean="0">
                <a:latin typeface="Arial" panose="020B0604020202020204" pitchFamily="34" charset="0"/>
              </a:rPr>
              <a:t> segment</a:t>
            </a:r>
            <a:r>
              <a:rPr lang="ko-KR" altLang="en-US" sz="1800" dirty="0" smtClean="0">
                <a:latin typeface="Arial" panose="020B0604020202020204" pitchFamily="34" charset="0"/>
              </a:rPr>
              <a:t>로 </a:t>
            </a:r>
            <a:r>
              <a:rPr lang="ko-KR" altLang="en-US" sz="1800" dirty="0" smtClean="0">
                <a:latin typeface="Arial" panose="020B0604020202020204" pitchFamily="34" charset="0"/>
              </a:rPr>
              <a:t>식별하는</a:t>
            </a:r>
            <a:r>
              <a:rPr lang="en-US" altLang="ko-KR" sz="1800" dirty="0">
                <a:latin typeface="Arial" panose="020B0604020202020204" pitchFamily="34" charset="0"/>
              </a:rPr>
              <a:t> </a:t>
            </a:r>
            <a:r>
              <a:rPr lang="en-US" altLang="ko-KR" sz="1800" dirty="0" smtClean="0">
                <a:latin typeface="Arial" panose="020B0604020202020204" pitchFamily="34" charset="0"/>
              </a:rPr>
              <a:t>SYN flag</a:t>
            </a:r>
            <a:r>
              <a:rPr lang="ko-KR" altLang="en-US" sz="1800" dirty="0" smtClean="0">
                <a:latin typeface="Arial" panose="020B0604020202020204" pitchFamily="34" charset="0"/>
              </a:rPr>
              <a:t>가  </a:t>
            </a:r>
            <a:r>
              <a:rPr lang="ko-KR" altLang="en-US" sz="1800" dirty="0" smtClean="0">
                <a:latin typeface="Arial" panose="020B0604020202020204" pitchFamily="34" charset="0"/>
              </a:rPr>
              <a:t>메시지에 포함되어 있습니다</a:t>
            </a:r>
            <a:r>
              <a:rPr lang="en-US" altLang="ko-KR" sz="1800" dirty="0" smtClean="0">
                <a:latin typeface="Arial" panose="020B0604020202020204" pitchFamily="34" charset="0"/>
              </a:rPr>
              <a:t>.</a:t>
            </a:r>
            <a:endParaRPr kumimoji="0" lang="ko-KR" altLang="ko-KR" sz="1800" i="0" u="none" strike="noStrike" cap="none" normalizeH="0" baseline="0" dirty="0" smtClean="0">
              <a:ln>
                <a:noFill/>
              </a:ln>
              <a:solidFill>
                <a:schemeClr val="tx1"/>
              </a:solidFill>
              <a:effectLst/>
              <a:latin typeface="Arial" panose="020B0604020202020204" pitchFamily="34" charset="0"/>
            </a:endParaRPr>
          </a:p>
        </p:txBody>
      </p:sp>
      <p:pic>
        <p:nvPicPr>
          <p:cNvPr id="8" name="내용 개체 틀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505075"/>
            <a:ext cx="10769798" cy="3919476"/>
          </a:xfrm>
        </p:spPr>
      </p:pic>
    </p:spTree>
    <p:extLst>
      <p:ext uri="{BB962C8B-B14F-4D97-AF65-F5344CB8AC3E}">
        <p14:creationId xmlns:p14="http://schemas.microsoft.com/office/powerpoint/2010/main" val="39298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1800" dirty="0" smtClean="0"/>
              <a:t>2. What </a:t>
            </a:r>
            <a:r>
              <a:rPr lang="en-US" altLang="ko-KR" sz="1800" dirty="0"/>
              <a:t>is the sequence number of the SYNACK segment sent by gaia.cs.umass.edu to the client computer in reply to the SYN?  What is the value of the Acknowledgement field in the SYNACK segment?  How did gaia.cs.umass.edu determine that value? What is it in the segment that identifies the segment as a SYNACK segment?</a:t>
            </a:r>
            <a:endParaRPr lang="ko-KR" altLang="en-US" sz="1800" dirty="0"/>
          </a:p>
        </p:txBody>
      </p:sp>
      <p:sp>
        <p:nvSpPr>
          <p:cNvPr id="3" name="텍스트 개체 틀 2"/>
          <p:cNvSpPr>
            <a:spLocks noGrp="1"/>
          </p:cNvSpPr>
          <p:nvPr>
            <p:ph type="body" idx="1"/>
          </p:nvPr>
        </p:nvSpPr>
        <p:spPr>
          <a:xfrm>
            <a:off x="839788" y="1597231"/>
            <a:ext cx="5157787" cy="534892"/>
          </a:xfrm>
        </p:spPr>
        <p:txBody>
          <a:bodyPr>
            <a:normAutofit/>
          </a:bodyPr>
          <a:lstStyle/>
          <a:p>
            <a:r>
              <a:rPr lang="ko-KR" altLang="en-US" sz="1400" dirty="0" smtClean="0"/>
              <a:t>●</a:t>
            </a:r>
            <a:r>
              <a:rPr lang="en-US" altLang="ko-KR" sz="1400" dirty="0" err="1" smtClean="0"/>
              <a:t>syn</a:t>
            </a:r>
            <a:r>
              <a:rPr lang="ko-KR" altLang="en-US" sz="1400" dirty="0" smtClean="0"/>
              <a:t>에 대한 응답으로 가이아가 내 컴퓨터로 보낸 </a:t>
            </a:r>
            <a:r>
              <a:rPr lang="en-US" altLang="ko-KR" sz="1400" dirty="0" smtClean="0"/>
              <a:t>SYN ACK </a:t>
            </a:r>
            <a:r>
              <a:rPr lang="ko-KR" altLang="en-US" sz="1400" dirty="0" smtClean="0"/>
              <a:t>세그먼트의 시퀀스 번호는 </a:t>
            </a:r>
            <a:r>
              <a:rPr lang="en-US" altLang="ko-KR" sz="1400" dirty="0"/>
              <a:t>0</a:t>
            </a:r>
            <a:r>
              <a:rPr lang="ko-KR" altLang="en-US" sz="1400" dirty="0" smtClean="0"/>
              <a:t>입니다</a:t>
            </a:r>
            <a:r>
              <a:rPr lang="en-US" altLang="ko-KR" sz="1400" dirty="0" smtClean="0"/>
              <a:t>.</a:t>
            </a:r>
            <a:endParaRPr lang="ko-KR" altLang="en-US" sz="1400" dirty="0"/>
          </a:p>
        </p:txBody>
      </p:sp>
      <p:sp>
        <p:nvSpPr>
          <p:cNvPr id="5" name="텍스트 개체 틀 4"/>
          <p:cNvSpPr>
            <a:spLocks noGrp="1"/>
          </p:cNvSpPr>
          <p:nvPr>
            <p:ph type="body" sz="quarter" idx="3"/>
          </p:nvPr>
        </p:nvSpPr>
        <p:spPr>
          <a:xfrm>
            <a:off x="6172200" y="1690688"/>
            <a:ext cx="5183188" cy="489329"/>
          </a:xfrm>
        </p:spPr>
        <p:txBody>
          <a:bodyPr>
            <a:normAutofit/>
          </a:bodyPr>
          <a:lstStyle/>
          <a:p>
            <a:r>
              <a:rPr lang="ko-KR" altLang="en-US" sz="1400" dirty="0" smtClean="0"/>
              <a:t>●</a:t>
            </a:r>
            <a:r>
              <a:rPr lang="en-US" altLang="ko-KR" sz="1400" dirty="0" smtClean="0"/>
              <a:t>SYN ACK </a:t>
            </a:r>
            <a:r>
              <a:rPr lang="ko-KR" altLang="en-US" sz="1400" dirty="0" smtClean="0"/>
              <a:t>세그먼트의 </a:t>
            </a:r>
            <a:r>
              <a:rPr lang="en-US" altLang="ko-KR" sz="1400" dirty="0" err="1" smtClean="0"/>
              <a:t>Ackknowledgement</a:t>
            </a:r>
            <a:r>
              <a:rPr lang="ko-KR" altLang="en-US" sz="1400" dirty="0" smtClean="0"/>
              <a:t>필드의 값은 </a:t>
            </a:r>
            <a:r>
              <a:rPr lang="en-US" altLang="ko-KR" sz="1400" dirty="0" smtClean="0"/>
              <a:t>1</a:t>
            </a:r>
            <a:r>
              <a:rPr lang="ko-KR" altLang="en-US" sz="1400" dirty="0" smtClean="0"/>
              <a:t>입니다</a:t>
            </a:r>
            <a:r>
              <a:rPr lang="en-US" altLang="ko-KR" sz="1400" dirty="0" smtClean="0"/>
              <a:t>.</a:t>
            </a:r>
            <a:r>
              <a:rPr lang="ko-KR" altLang="en-US" sz="1400" dirty="0" smtClean="0"/>
              <a:t> </a:t>
            </a:r>
            <a:endParaRPr lang="ko-KR" altLang="en-US" sz="1400" dirty="0"/>
          </a:p>
        </p:txBody>
      </p:sp>
      <p:pic>
        <p:nvPicPr>
          <p:cNvPr id="13" name="내용 개체 틀 1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896741"/>
            <a:ext cx="5157787" cy="2901255"/>
          </a:xfrm>
        </p:spPr>
      </p:pic>
      <p:pic>
        <p:nvPicPr>
          <p:cNvPr id="14" name="내용 개체 틀 13"/>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889597"/>
            <a:ext cx="5183188" cy="2915543"/>
          </a:xfrm>
        </p:spPr>
      </p:pic>
      <p:sp>
        <p:nvSpPr>
          <p:cNvPr id="7" name="텍스트 개체 틀 4"/>
          <p:cNvSpPr txBox="1">
            <a:spLocks/>
          </p:cNvSpPr>
          <p:nvPr/>
        </p:nvSpPr>
        <p:spPr>
          <a:xfrm>
            <a:off x="6172200" y="2260581"/>
            <a:ext cx="5183188" cy="532345"/>
          </a:xfrm>
          <a:prstGeom prst="rect">
            <a:avLst/>
          </a:prstGeom>
        </p:spPr>
        <p:txBody>
          <a:bodyPr vert="horz" lIns="91440" tIns="45720" rIns="91440" bIns="45720" rtlCol="0" anchor="b">
            <a:normAutofit/>
          </a:bodyPr>
          <a:lstStyle>
            <a:lvl1pPr marL="0" indent="0" algn="l" defTabSz="914400" rtl="0" eaLnBrk="1" latinLnBrk="1"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ko-KR" altLang="en-US" sz="1400" dirty="0" smtClean="0"/>
              <a:t>●세그먼트안에는 </a:t>
            </a:r>
            <a:r>
              <a:rPr lang="en-US" altLang="ko-KR" sz="1400" dirty="0" smtClean="0"/>
              <a:t>SYNACK segment</a:t>
            </a:r>
            <a:r>
              <a:rPr lang="ko-KR" altLang="en-US" sz="1400" dirty="0" smtClean="0"/>
              <a:t>를 나타내는 </a:t>
            </a:r>
            <a:r>
              <a:rPr lang="en-US" altLang="ko-KR" sz="1400" dirty="0" smtClean="0"/>
              <a:t>flag</a:t>
            </a:r>
            <a:r>
              <a:rPr lang="ko-KR" altLang="en-US" sz="1400" dirty="0" smtClean="0"/>
              <a:t>가 있습니다</a:t>
            </a:r>
            <a:r>
              <a:rPr lang="en-US" altLang="ko-KR" sz="1400" dirty="0" smtClean="0"/>
              <a:t>.</a:t>
            </a:r>
            <a:endParaRPr lang="ko-KR" altLang="en-US" sz="2000" dirty="0"/>
          </a:p>
        </p:txBody>
      </p:sp>
      <p:sp>
        <p:nvSpPr>
          <p:cNvPr id="8" name="텍스트 개체 틀 4"/>
          <p:cNvSpPr txBox="1">
            <a:spLocks/>
          </p:cNvSpPr>
          <p:nvPr/>
        </p:nvSpPr>
        <p:spPr>
          <a:xfrm>
            <a:off x="839788" y="2154234"/>
            <a:ext cx="5183188" cy="602144"/>
          </a:xfrm>
          <a:prstGeom prst="rect">
            <a:avLst/>
          </a:prstGeom>
        </p:spPr>
        <p:txBody>
          <a:bodyPr vert="horz" lIns="91440" tIns="45720" rIns="91440" bIns="45720" rtlCol="0" anchor="b">
            <a:normAutofit/>
          </a:bodyPr>
          <a:lstStyle>
            <a:lvl1pPr marL="0" indent="0" algn="l" defTabSz="914400" rtl="0" eaLnBrk="1" latinLnBrk="1"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ko-KR" altLang="en-US" sz="1400" dirty="0" smtClean="0"/>
              <a:t>●값을 결정하는 방법은 처음 </a:t>
            </a:r>
            <a:r>
              <a:rPr lang="en-US" altLang="ko-KR" sz="1400" dirty="0" smtClean="0"/>
              <a:t>sequence number</a:t>
            </a:r>
            <a:r>
              <a:rPr lang="ko-KR" altLang="en-US" sz="1400" dirty="0" smtClean="0"/>
              <a:t>에 </a:t>
            </a:r>
            <a:r>
              <a:rPr lang="en-US" altLang="ko-KR" sz="1400" dirty="0" smtClean="0"/>
              <a:t>1</a:t>
            </a:r>
            <a:r>
              <a:rPr lang="ko-KR" altLang="en-US" sz="1400" dirty="0" smtClean="0"/>
              <a:t>을 더한 것입니다</a:t>
            </a:r>
            <a:r>
              <a:rPr lang="en-US" altLang="ko-KR" sz="1400" dirty="0" smtClean="0"/>
              <a:t>.</a:t>
            </a:r>
            <a:endParaRPr lang="ko-KR" altLang="en-US" sz="2000" dirty="0"/>
          </a:p>
        </p:txBody>
      </p:sp>
    </p:spTree>
    <p:extLst>
      <p:ext uri="{BB962C8B-B14F-4D97-AF65-F5344CB8AC3E}">
        <p14:creationId xmlns:p14="http://schemas.microsoft.com/office/powerpoint/2010/main" val="200705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1800" dirty="0" smtClean="0"/>
              <a:t>3. </a:t>
            </a:r>
            <a:r>
              <a:rPr lang="en-US" altLang="ko-KR" sz="1800" dirty="0"/>
              <a:t>What is the sequence number of the TCP segment containing the HTTP POST command?  Note that in order to find the POST command, you’ll need to dig into the packet content field at the bottom of the Wireshark window, looking for a segment with a “POST” within its DATA field. </a:t>
            </a:r>
            <a:r>
              <a:rPr lang="ko-KR" altLang="ko-KR" sz="1800" dirty="0"/>
              <a:t/>
            </a:r>
            <a:br>
              <a:rPr lang="ko-KR" altLang="ko-KR" sz="1800" dirty="0"/>
            </a:br>
            <a:endParaRPr lang="ko-KR" altLang="en-US" sz="1800" dirty="0"/>
          </a:p>
        </p:txBody>
      </p:sp>
      <p:sp>
        <p:nvSpPr>
          <p:cNvPr id="3" name="텍스트 개체 틀 2"/>
          <p:cNvSpPr>
            <a:spLocks noGrp="1"/>
          </p:cNvSpPr>
          <p:nvPr>
            <p:ph type="body" idx="1"/>
          </p:nvPr>
        </p:nvSpPr>
        <p:spPr>
          <a:xfrm>
            <a:off x="916977" y="1573216"/>
            <a:ext cx="10515600" cy="480332"/>
          </a:xfrm>
        </p:spPr>
        <p:txBody>
          <a:bodyPr>
            <a:normAutofit/>
          </a:bodyPr>
          <a:lstStyle/>
          <a:p>
            <a:r>
              <a:rPr lang="ko-KR" altLang="en-US" dirty="0" smtClean="0"/>
              <a:t>●</a:t>
            </a:r>
            <a:r>
              <a:rPr lang="en-US" altLang="ko-KR" dirty="0" smtClean="0"/>
              <a:t>HTTP POST </a:t>
            </a:r>
            <a:r>
              <a:rPr lang="ko-KR" altLang="en-US" dirty="0" smtClean="0"/>
              <a:t>명령을 포함하는 </a:t>
            </a:r>
            <a:r>
              <a:rPr lang="en-US" altLang="ko-KR" dirty="0" smtClean="0"/>
              <a:t>TCP </a:t>
            </a:r>
            <a:r>
              <a:rPr lang="ko-KR" altLang="en-US" dirty="0" smtClean="0"/>
              <a:t>세그먼트의 시퀀스 번호는 </a:t>
            </a:r>
            <a:r>
              <a:rPr lang="en-US" altLang="ko-KR" dirty="0" smtClean="0"/>
              <a:t>1</a:t>
            </a:r>
            <a:r>
              <a:rPr lang="ko-KR" altLang="en-US" dirty="0" smtClean="0"/>
              <a:t>입니다</a:t>
            </a:r>
            <a:r>
              <a:rPr lang="en-US" altLang="ko-KR" dirty="0" smtClean="0"/>
              <a:t>.</a:t>
            </a:r>
            <a:endParaRPr lang="ko-KR" altLang="en-US" dirty="0"/>
          </a:p>
        </p:txBody>
      </p:sp>
      <p:pic>
        <p:nvPicPr>
          <p:cNvPr id="11" name="내용 개체 틀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232561"/>
            <a:ext cx="10515600" cy="4120738"/>
          </a:xfrm>
        </p:spPr>
      </p:pic>
    </p:spTree>
    <p:extLst>
      <p:ext uri="{BB962C8B-B14F-4D97-AF65-F5344CB8AC3E}">
        <p14:creationId xmlns:p14="http://schemas.microsoft.com/office/powerpoint/2010/main" val="225110607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992</Words>
  <Application>Microsoft Office PowerPoint</Application>
  <PresentationFormat>와이드스크린</PresentationFormat>
  <Paragraphs>56</Paragraphs>
  <Slides>20</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20</vt:i4>
      </vt:variant>
    </vt:vector>
  </HeadingPairs>
  <TitlesOfParts>
    <vt:vector size="23" baseType="lpstr">
      <vt:lpstr>맑은 고딕</vt:lpstr>
      <vt:lpstr>Arial</vt:lpstr>
      <vt:lpstr>Office 테마</vt:lpstr>
      <vt:lpstr>네트워크프로그래밍 실습05 </vt:lpstr>
      <vt:lpstr>★ Instructions</vt:lpstr>
      <vt:lpstr>PowerPoint 프레젠테이션</vt:lpstr>
      <vt:lpstr>PowerPoint 프레젠테이션</vt:lpstr>
      <vt:lpstr>★ Questions 1    1. What is the IP address and TCP port number used by the client computer (source) that is transferring the file to gaia.cs.umass.edu? </vt:lpstr>
      <vt:lpstr>2. What is the IP address of gaia.cs.umass.edu? On what port number is it sending and receiving TCP segments for this connection?  </vt:lpstr>
      <vt:lpstr>★ Questions 2 1.What is the sequence number of the TCP SYN segment that is used to initiate the TCP connection between the client computer and gaia.cs.umass.edu?  What is it in the segment that identifies the segment as a SYN segment?</vt:lpstr>
      <vt:lpstr>2. What is the sequence number of the SYNACK segment sent by gaia.cs.umass.edu to the client computer in reply to the SYN?  What is the value of the Acknowledgement field in the SYNACK segment?  How did gaia.cs.umass.edu determine that value? What is it in the segment that identifies the segment as a SYNACK segment?</vt:lpstr>
      <vt:lpstr>3. What is the sequence number of the TCP segment containing the HTTP POST command?  Note that in order to find the POST command, you’ll need to dig into the packet content field at the bottom of the Wireshark window, looking for a segment with a “POST” within its DATA field.  </vt:lpstr>
      <vt:lpstr>★ Questions 3 Consider the TCP segment containing the HTTP POST as the first segment in the TCP connection. </vt:lpstr>
      <vt:lpstr>2.At what time was each segment sent?  When was the ACK for each segment received?</vt:lpstr>
      <vt:lpstr>3. Given the difference between when each TCP segment was sent, and when its acknowledgement was received, what is the RTT value for each of the six segments?   </vt:lpstr>
      <vt:lpstr>★ Questions 4 1. What is the length of each of the first six TCP segments? </vt:lpstr>
      <vt:lpstr>2. What is the minimum amount of available buffer space advertised at the received for the entire trace?  Does the lack of receiver buffer space ever throttle(차단 혹은 전송 rate 감소) the sender?  </vt:lpstr>
      <vt:lpstr>3.Are there any retransmitted segments in the trace file? What did you check for (in the trace) in order to answer this question?  </vt:lpstr>
      <vt:lpstr>4. How much data does the receiver typically acknowledge in an ACK?  Can you identify cases where the receiver is ACKing every other received segment (see the table on next page).  </vt:lpstr>
      <vt:lpstr>5. What is the throughput (bytes transferred per unit time) for the TCP connection? Explain how you calculated this value. </vt:lpstr>
      <vt:lpstr>★ Questions 5 Can you identify where TCP’s slowstart phase begins and ends, and where congestion avoidance takes over?  Comment on ways in which the measured data differs from the idealized behavior of TCP that we’ve studied in the text.  </vt:lpstr>
      <vt:lpstr>PowerPoint 프레젠테이션</vt:lpstr>
      <vt:lpstr>●시행착오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네트워크프로그래밍 실습05 </dc:title>
  <dc:creator>k</dc:creator>
  <cp:lastModifiedBy>k</cp:lastModifiedBy>
  <cp:revision>72</cp:revision>
  <dcterms:created xsi:type="dcterms:W3CDTF">2021-11-21T07:06:29Z</dcterms:created>
  <dcterms:modified xsi:type="dcterms:W3CDTF">2021-11-24T08:57:14Z</dcterms:modified>
</cp:coreProperties>
</file>